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4"/>
  </p:sldMasterIdLst>
  <p:sldIdLst>
    <p:sldId id="258" r:id="rId5"/>
  </p:sldIdLst>
  <p:sldSz cx="155448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B87C07-864B-2270-65FF-201AF4040DAD}" v="13" dt="2020-04-17T16:37:25.405"/>
    <p1510:client id="{023A4DEE-0DA8-9692-7ABA-12BFD8B06509}" v="7" dt="2020-04-22T18:01:03.192"/>
    <p1510:client id="{194A06A0-5A66-74F5-2469-75E42E6F10C2}" v="548" dt="2020-04-15T17:45:29.864"/>
    <p1510:client id="{1ADB26E6-70EC-7F2A-E0B1-FCE936C583A3}" v="5" dt="2020-04-16T19:20:58.530"/>
    <p1510:client id="{21497A09-0E06-0876-8D77-BFE6A2FA11B4}" v="145" dt="2020-04-23T18:07:19.752"/>
    <p1510:client id="{4C471D7A-A463-A5AA-EC83-9B8D908B6EA1}" v="232" dt="2020-04-15T01:39:42.042"/>
    <p1510:client id="{54A7B594-C872-2F2C-2301-741F41614810}" v="65" dt="2020-04-09T16:00:27.585"/>
    <p1510:client id="{75EC14DD-63A1-2114-3599-4229FF213275}" v="116" dt="2020-04-23T18:51:36.963"/>
    <p1510:client id="{775C46CE-28D1-A32E-BE6D-6D07E0940461}" v="8" dt="2020-05-06T17:01:03.042"/>
    <p1510:client id="{77834BBE-0E5B-5074-7AC8-F94882855A4D}" v="50" dt="2020-04-15T17:46:42.133"/>
    <p1510:client id="{77ABE201-111C-5AB1-FB59-0F755D4A14F6}" v="381" dt="2020-04-16T16:41:44.735"/>
    <p1510:client id="{8001446D-CBFB-AD5A-EDA8-B9BDB4499D65}" v="305" dt="2020-05-06T16:01:28.351"/>
    <p1510:client id="{840CBAAB-AA96-5C77-0F51-C28FB7ADDEBF}" v="457" dt="2020-04-07T22:19:09.845"/>
    <p1510:client id="{A8769C33-5E3A-0789-25C0-A8A9FCE485E8}" v="12" dt="2020-05-06T16:14:24.587"/>
    <p1510:client id="{B85D2B35-E08D-98DE-4811-5AD6F89B1F70}" v="7" dt="2020-04-15T17:21:58.595"/>
    <p1510:client id="{C026AAC3-6973-4D7B-55A8-FE11F7CEA75C}" v="199" dt="2020-04-14T20:39:03.179"/>
    <p1510:client id="{C0317B91-9EAD-45E7-7C08-81B908EB2FCD}" v="37" dt="2020-04-17T15:54:48.146"/>
    <p1510:client id="{CBA4F582-1B2B-C3D5-2015-23AB21C547BF}" v="2" dt="2020-04-16T18:47:24.993"/>
    <p1510:client id="{D868775A-9B90-713B-FAAD-E1B9171CECEF}" v="725" dt="2020-04-09T00:29:05.286"/>
    <p1510:client id="{EA695AC0-9B7E-7282-4E06-D92310CF2BA2}" v="293" dt="2020-04-16T19:32:12.846"/>
    <p1510:client id="{FE80DD49-C99D-9BA5-4628-5C9DDF9A2236}" v="25" dt="2020-04-07T23:54:33.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61755" y="4525789"/>
            <a:ext cx="14008184" cy="4847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988027" y="1452880"/>
            <a:ext cx="13582578" cy="2207105"/>
          </a:xfrm>
          <a:effectLst/>
        </p:spPr>
        <p:txBody>
          <a:bodyPr anchor="b">
            <a:normAutofit/>
          </a:bodyPr>
          <a:lstStyle>
            <a:lvl1pPr>
              <a:defRPr sz="5564">
                <a:solidFill>
                  <a:schemeClr val="accent1"/>
                </a:solidFill>
              </a:defRPr>
            </a:lvl1pPr>
          </a:lstStyle>
          <a:p>
            <a:r>
              <a:rPr lang="en-US"/>
              <a:t>Click to edit Master title style</a:t>
            </a:r>
          </a:p>
        </p:txBody>
      </p:sp>
      <p:sp>
        <p:nvSpPr>
          <p:cNvPr id="3" name="Subtitle 2"/>
          <p:cNvSpPr>
            <a:spLocks noGrp="1"/>
          </p:cNvSpPr>
          <p:nvPr>
            <p:ph type="subTitle" idx="1"/>
          </p:nvPr>
        </p:nvSpPr>
        <p:spPr>
          <a:xfrm>
            <a:off x="988027" y="3659985"/>
            <a:ext cx="13582578" cy="865804"/>
          </a:xfrm>
        </p:spPr>
        <p:txBody>
          <a:bodyPr anchor="t">
            <a:normAutofit/>
          </a:bodyPr>
          <a:lstStyle>
            <a:lvl1pPr marL="0" indent="0" algn="l">
              <a:buNone/>
              <a:defRPr sz="2473" cap="all">
                <a:solidFill>
                  <a:schemeClr val="accent2"/>
                </a:solidFill>
              </a:defRPr>
            </a:lvl1pPr>
            <a:lvl2pPr marL="706603" indent="0" algn="ctr">
              <a:buNone/>
              <a:defRPr>
                <a:solidFill>
                  <a:schemeClr val="tx1">
                    <a:tint val="75000"/>
                  </a:schemeClr>
                </a:solidFill>
              </a:defRPr>
            </a:lvl2pPr>
            <a:lvl3pPr marL="1413205" indent="0" algn="ctr">
              <a:buNone/>
              <a:defRPr>
                <a:solidFill>
                  <a:schemeClr val="tx1">
                    <a:tint val="75000"/>
                  </a:schemeClr>
                </a:solidFill>
              </a:defRPr>
            </a:lvl3pPr>
            <a:lvl4pPr marL="2119808" indent="0" algn="ctr">
              <a:buNone/>
              <a:defRPr>
                <a:solidFill>
                  <a:schemeClr val="tx1">
                    <a:tint val="75000"/>
                  </a:schemeClr>
                </a:solidFill>
              </a:defRPr>
            </a:lvl4pPr>
            <a:lvl5pPr marL="2826410" indent="0" algn="ctr">
              <a:buNone/>
              <a:defRPr>
                <a:solidFill>
                  <a:schemeClr val="tx1">
                    <a:tint val="75000"/>
                  </a:schemeClr>
                </a:solidFill>
              </a:defRPr>
            </a:lvl5pPr>
            <a:lvl6pPr marL="3533013" indent="0" algn="ctr">
              <a:buNone/>
              <a:defRPr>
                <a:solidFill>
                  <a:schemeClr val="tx1">
                    <a:tint val="75000"/>
                  </a:schemeClr>
                </a:solidFill>
              </a:defRPr>
            </a:lvl6pPr>
            <a:lvl7pPr marL="4239616" indent="0" algn="ctr">
              <a:buNone/>
              <a:defRPr>
                <a:solidFill>
                  <a:schemeClr val="tx1">
                    <a:tint val="75000"/>
                  </a:schemeClr>
                </a:solidFill>
              </a:defRPr>
            </a:lvl7pPr>
            <a:lvl8pPr marL="4946218" indent="0" algn="ctr">
              <a:buNone/>
              <a:defRPr>
                <a:solidFill>
                  <a:schemeClr val="tx1">
                    <a:tint val="75000"/>
                  </a:schemeClr>
                </a:solidFill>
              </a:defRPr>
            </a:lvl8pPr>
            <a:lvl9pPr marL="565282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56775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761757" y="879597"/>
            <a:ext cx="14005802" cy="18462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7779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11269981" y="879597"/>
            <a:ext cx="3497578" cy="85315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11269981" y="991064"/>
            <a:ext cx="2555309" cy="760184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88027" y="991064"/>
            <a:ext cx="10067755" cy="76018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1466934" y="8735667"/>
            <a:ext cx="1611042" cy="535517"/>
          </a:xfrm>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a:p>
        </p:txBody>
      </p:sp>
      <p:sp>
        <p:nvSpPr>
          <p:cNvPr id="5" name="Footer Placeholder 4"/>
          <p:cNvSpPr>
            <a:spLocks noGrp="1"/>
          </p:cNvSpPr>
          <p:nvPr>
            <p:ph type="ftr" sz="quarter" idx="11"/>
          </p:nvPr>
        </p:nvSpPr>
        <p:spPr>
          <a:xfrm>
            <a:off x="988027" y="8729322"/>
            <a:ext cx="10067755" cy="535517"/>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884029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761757" y="879597"/>
            <a:ext cx="14005802" cy="18462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988027" y="3267738"/>
            <a:ext cx="13582578" cy="53251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7647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769499" y="7541561"/>
            <a:ext cx="14005802" cy="18462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988029" y="4453640"/>
            <a:ext cx="13582577" cy="2207105"/>
          </a:xfrm>
        </p:spPr>
        <p:txBody>
          <a:bodyPr anchor="b">
            <a:normAutofit/>
          </a:bodyPr>
          <a:lstStyle>
            <a:lvl1pPr algn="l">
              <a:defRPr sz="5564"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988029" y="6660745"/>
            <a:ext cx="13582577" cy="880815"/>
          </a:xfrm>
        </p:spPr>
        <p:txBody>
          <a:bodyPr anchor="t">
            <a:normAutofit/>
          </a:bodyPr>
          <a:lstStyle>
            <a:lvl1pPr marL="0" indent="0" algn="l">
              <a:buNone/>
              <a:defRPr sz="2782" cap="all">
                <a:solidFill>
                  <a:schemeClr val="accent2"/>
                </a:solidFill>
              </a:defRPr>
            </a:lvl1pPr>
            <a:lvl2pPr marL="706603" indent="0">
              <a:buNone/>
              <a:defRPr sz="2782">
                <a:solidFill>
                  <a:schemeClr val="tx1">
                    <a:tint val="75000"/>
                  </a:schemeClr>
                </a:solidFill>
              </a:defRPr>
            </a:lvl2pPr>
            <a:lvl3pPr marL="1413205" indent="0">
              <a:buNone/>
              <a:defRPr sz="2473">
                <a:solidFill>
                  <a:schemeClr val="tx1">
                    <a:tint val="75000"/>
                  </a:schemeClr>
                </a:solidFill>
              </a:defRPr>
            </a:lvl3pPr>
            <a:lvl4pPr marL="2119808" indent="0">
              <a:buNone/>
              <a:defRPr sz="2164">
                <a:solidFill>
                  <a:schemeClr val="tx1">
                    <a:tint val="75000"/>
                  </a:schemeClr>
                </a:solidFill>
              </a:defRPr>
            </a:lvl4pPr>
            <a:lvl5pPr marL="2826410" indent="0">
              <a:buNone/>
              <a:defRPr sz="2164">
                <a:solidFill>
                  <a:schemeClr val="tx1">
                    <a:tint val="75000"/>
                  </a:schemeClr>
                </a:solidFill>
              </a:defRPr>
            </a:lvl5pPr>
            <a:lvl6pPr marL="3533013" indent="0">
              <a:buNone/>
              <a:defRPr sz="2164">
                <a:solidFill>
                  <a:schemeClr val="tx1">
                    <a:tint val="75000"/>
                  </a:schemeClr>
                </a:solidFill>
              </a:defRPr>
            </a:lvl6pPr>
            <a:lvl7pPr marL="4239616" indent="0">
              <a:buNone/>
              <a:defRPr sz="2164">
                <a:solidFill>
                  <a:schemeClr val="tx1">
                    <a:tint val="75000"/>
                  </a:schemeClr>
                </a:solidFill>
              </a:defRPr>
            </a:lvl7pPr>
            <a:lvl8pPr marL="4946218" indent="0">
              <a:buNone/>
              <a:defRPr sz="2164">
                <a:solidFill>
                  <a:schemeClr val="tx1">
                    <a:tint val="75000"/>
                  </a:schemeClr>
                </a:solidFill>
              </a:defRPr>
            </a:lvl8pPr>
            <a:lvl9pPr marL="5652821" indent="0">
              <a:buNone/>
              <a:defRPr sz="2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545078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761757" y="879597"/>
            <a:ext cx="14005802" cy="18462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88027" y="3267737"/>
            <a:ext cx="6629196" cy="532846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27580" y="3267738"/>
            <a:ext cx="6643025" cy="532846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253458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761757" y="879597"/>
            <a:ext cx="14005802" cy="18462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08272" y="3267738"/>
            <a:ext cx="6108950" cy="845184"/>
          </a:xfrm>
        </p:spPr>
        <p:txBody>
          <a:bodyPr anchor="b">
            <a:noAutofit/>
          </a:bodyPr>
          <a:lstStyle>
            <a:lvl1pPr marL="0" indent="0">
              <a:buNone/>
              <a:defRPr sz="3400" b="0">
                <a:solidFill>
                  <a:schemeClr val="accent2"/>
                </a:solidFill>
              </a:defRPr>
            </a:lvl1pPr>
            <a:lvl2pPr marL="706603" indent="0">
              <a:buNone/>
              <a:defRPr sz="3091" b="1"/>
            </a:lvl2pPr>
            <a:lvl3pPr marL="1413205" indent="0">
              <a:buNone/>
              <a:defRPr sz="2782" b="1"/>
            </a:lvl3pPr>
            <a:lvl4pPr marL="2119808" indent="0">
              <a:buNone/>
              <a:defRPr sz="2473" b="1"/>
            </a:lvl4pPr>
            <a:lvl5pPr marL="2826410" indent="0">
              <a:buNone/>
              <a:defRPr sz="2473" b="1"/>
            </a:lvl5pPr>
            <a:lvl6pPr marL="3533013" indent="0">
              <a:buNone/>
              <a:defRPr sz="2473" b="1"/>
            </a:lvl6pPr>
            <a:lvl7pPr marL="4239616" indent="0">
              <a:buNone/>
              <a:defRPr sz="2473" b="1"/>
            </a:lvl7pPr>
            <a:lvl8pPr marL="4946218" indent="0">
              <a:buNone/>
              <a:defRPr sz="2473" b="1"/>
            </a:lvl8pPr>
            <a:lvl9pPr marL="5652821" indent="0">
              <a:buNone/>
              <a:defRPr sz="2473" b="1"/>
            </a:lvl9pPr>
          </a:lstStyle>
          <a:p>
            <a:pPr lvl="0"/>
            <a:r>
              <a:rPr lang="en-US"/>
              <a:t>Click to edit Master text styles</a:t>
            </a:r>
          </a:p>
        </p:txBody>
      </p:sp>
      <p:sp>
        <p:nvSpPr>
          <p:cNvPr id="4" name="Content Placeholder 3"/>
          <p:cNvSpPr>
            <a:spLocks noGrp="1"/>
          </p:cNvSpPr>
          <p:nvPr>
            <p:ph sz="half" idx="2"/>
          </p:nvPr>
        </p:nvSpPr>
        <p:spPr>
          <a:xfrm>
            <a:off x="988027" y="4291542"/>
            <a:ext cx="6629196" cy="430466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447824" y="3267738"/>
            <a:ext cx="6122780" cy="845184"/>
          </a:xfrm>
        </p:spPr>
        <p:txBody>
          <a:bodyPr anchor="b">
            <a:noAutofit/>
          </a:bodyPr>
          <a:lstStyle>
            <a:lvl1pPr marL="0" indent="0">
              <a:buNone/>
              <a:defRPr sz="3400" b="0">
                <a:solidFill>
                  <a:schemeClr val="accent2"/>
                </a:solidFill>
              </a:defRPr>
            </a:lvl1pPr>
            <a:lvl2pPr marL="706603" indent="0">
              <a:buNone/>
              <a:defRPr sz="3091" b="1"/>
            </a:lvl2pPr>
            <a:lvl3pPr marL="1413205" indent="0">
              <a:buNone/>
              <a:defRPr sz="2782" b="1"/>
            </a:lvl3pPr>
            <a:lvl4pPr marL="2119808" indent="0">
              <a:buNone/>
              <a:defRPr sz="2473" b="1"/>
            </a:lvl4pPr>
            <a:lvl5pPr marL="2826410" indent="0">
              <a:buNone/>
              <a:defRPr sz="2473" b="1"/>
            </a:lvl5pPr>
            <a:lvl6pPr marL="3533013" indent="0">
              <a:buNone/>
              <a:defRPr sz="2473" b="1"/>
            </a:lvl6pPr>
            <a:lvl7pPr marL="4239616" indent="0">
              <a:buNone/>
              <a:defRPr sz="2473" b="1"/>
            </a:lvl7pPr>
            <a:lvl8pPr marL="4946218" indent="0">
              <a:buNone/>
              <a:defRPr sz="2473" b="1"/>
            </a:lvl8pPr>
            <a:lvl9pPr marL="5652821" indent="0">
              <a:buNone/>
              <a:defRPr sz="2473" b="1"/>
            </a:lvl9pPr>
          </a:lstStyle>
          <a:p>
            <a:pPr lvl="0"/>
            <a:r>
              <a:rPr lang="en-US"/>
              <a:t>Click to edit Master text styles</a:t>
            </a:r>
          </a:p>
        </p:txBody>
      </p:sp>
      <p:sp>
        <p:nvSpPr>
          <p:cNvPr id="6" name="Content Placeholder 5"/>
          <p:cNvSpPr>
            <a:spLocks noGrp="1"/>
          </p:cNvSpPr>
          <p:nvPr>
            <p:ph sz="quarter" idx="4"/>
          </p:nvPr>
        </p:nvSpPr>
        <p:spPr>
          <a:xfrm>
            <a:off x="7927580" y="4291542"/>
            <a:ext cx="6643025" cy="430466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32306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761757" y="879597"/>
            <a:ext cx="14005802" cy="18462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726886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18812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769499" y="7541560"/>
            <a:ext cx="14005802" cy="18695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988299" y="7718034"/>
            <a:ext cx="6012263" cy="1011287"/>
          </a:xfrm>
        </p:spPr>
        <p:txBody>
          <a:bodyPr anchor="ctr"/>
          <a:lstStyle>
            <a:lvl1pPr algn="l">
              <a:defRPr sz="3091"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758878" y="881760"/>
            <a:ext cx="14008680" cy="6167040"/>
          </a:xfrm>
        </p:spPr>
        <p:txBody>
          <a:bodyPr anchor="ctr">
            <a:normAutofit/>
          </a:bodyPr>
          <a:lstStyle>
            <a:lvl1pPr>
              <a:defRPr sz="3091">
                <a:solidFill>
                  <a:schemeClr val="tx2"/>
                </a:solidFill>
              </a:defRPr>
            </a:lvl1pPr>
            <a:lvl2pPr>
              <a:defRPr sz="2782">
                <a:solidFill>
                  <a:schemeClr val="tx2"/>
                </a:solidFill>
              </a:defRPr>
            </a:lvl2pPr>
            <a:lvl3pPr>
              <a:defRPr sz="2473">
                <a:solidFill>
                  <a:schemeClr val="tx2"/>
                </a:solidFill>
              </a:defRPr>
            </a:lvl3pPr>
            <a:lvl4pPr>
              <a:defRPr sz="2164">
                <a:solidFill>
                  <a:schemeClr val="tx2"/>
                </a:solidFill>
              </a:defRPr>
            </a:lvl4pPr>
            <a:lvl5pPr>
              <a:defRPr sz="2164">
                <a:solidFill>
                  <a:schemeClr val="tx2"/>
                </a:solidFill>
              </a:defRPr>
            </a:lvl5pPr>
            <a:lvl6pPr>
              <a:defRPr sz="2164">
                <a:solidFill>
                  <a:schemeClr val="tx2"/>
                </a:solidFill>
              </a:defRPr>
            </a:lvl6pPr>
            <a:lvl7pPr>
              <a:defRPr sz="2164">
                <a:solidFill>
                  <a:schemeClr val="tx2"/>
                </a:solidFill>
              </a:defRPr>
            </a:lvl7pPr>
            <a:lvl8pPr>
              <a:defRPr sz="2164">
                <a:solidFill>
                  <a:schemeClr val="tx2"/>
                </a:solidFill>
              </a:defRPr>
            </a:lvl8pPr>
            <a:lvl9pPr>
              <a:defRPr sz="2164">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319550" y="7718033"/>
            <a:ext cx="7251056" cy="1011289"/>
          </a:xfrm>
        </p:spPr>
        <p:txBody>
          <a:bodyPr anchor="ctr">
            <a:normAutofit/>
          </a:bodyPr>
          <a:lstStyle>
            <a:lvl1pPr marL="0" indent="0" algn="r">
              <a:buNone/>
              <a:defRPr sz="1700">
                <a:solidFill>
                  <a:schemeClr val="bg1"/>
                </a:solidFill>
              </a:defRPr>
            </a:lvl1pPr>
            <a:lvl2pPr marL="706603" indent="0">
              <a:buNone/>
              <a:defRPr sz="1700"/>
            </a:lvl2pPr>
            <a:lvl3pPr marL="1413205" indent="0">
              <a:buNone/>
              <a:defRPr sz="1546"/>
            </a:lvl3pPr>
            <a:lvl4pPr marL="2119808" indent="0">
              <a:buNone/>
              <a:defRPr sz="1391"/>
            </a:lvl4pPr>
            <a:lvl5pPr marL="2826410" indent="0">
              <a:buNone/>
              <a:defRPr sz="1391"/>
            </a:lvl5pPr>
            <a:lvl6pPr marL="3533013" indent="0">
              <a:buNone/>
              <a:defRPr sz="1391"/>
            </a:lvl6pPr>
            <a:lvl7pPr marL="4239616" indent="0">
              <a:buNone/>
              <a:defRPr sz="1391"/>
            </a:lvl7pPr>
            <a:lvl8pPr marL="4946218" indent="0">
              <a:buNone/>
              <a:defRPr sz="1391"/>
            </a:lvl8pPr>
            <a:lvl9pPr marL="5652821" indent="0">
              <a:buNone/>
              <a:defRPr sz="1391"/>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5/6/2020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674430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8027" y="6883637"/>
            <a:ext cx="13582578" cy="831216"/>
          </a:xfrm>
        </p:spPr>
        <p:txBody>
          <a:bodyPr anchor="b">
            <a:normAutofit/>
          </a:bodyPr>
          <a:lstStyle>
            <a:lvl1pPr algn="l">
              <a:defRPr sz="3709"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761758" y="879597"/>
            <a:ext cx="14005800" cy="5217303"/>
          </a:xfrm>
        </p:spPr>
        <p:txBody>
          <a:bodyPr anchor="t">
            <a:normAutofit/>
          </a:bodyPr>
          <a:lstStyle>
            <a:lvl1pPr marL="0" indent="0" algn="ctr">
              <a:buNone/>
              <a:defRPr sz="2473"/>
            </a:lvl1pPr>
            <a:lvl2pPr marL="706603" indent="0">
              <a:buNone/>
              <a:defRPr sz="2473"/>
            </a:lvl2pPr>
            <a:lvl3pPr marL="1413205" indent="0">
              <a:buNone/>
              <a:defRPr sz="2473"/>
            </a:lvl3pPr>
            <a:lvl4pPr marL="2119808" indent="0">
              <a:buNone/>
              <a:defRPr sz="2473"/>
            </a:lvl4pPr>
            <a:lvl5pPr marL="2826410" indent="0">
              <a:buNone/>
              <a:defRPr sz="2473"/>
            </a:lvl5pPr>
            <a:lvl6pPr marL="3533013" indent="0">
              <a:buNone/>
              <a:defRPr sz="2473"/>
            </a:lvl6pPr>
            <a:lvl7pPr marL="4239616" indent="0">
              <a:buNone/>
              <a:defRPr sz="2473"/>
            </a:lvl7pPr>
            <a:lvl8pPr marL="4946218" indent="0">
              <a:buNone/>
              <a:defRPr sz="2473"/>
            </a:lvl8pPr>
            <a:lvl9pPr marL="5652821" indent="0">
              <a:buNone/>
              <a:defRPr sz="2473"/>
            </a:lvl9pPr>
          </a:lstStyle>
          <a:p>
            <a:endParaRPr lang="en-US"/>
          </a:p>
        </p:txBody>
      </p:sp>
      <p:sp>
        <p:nvSpPr>
          <p:cNvPr id="4" name="Text Placeholder 3"/>
          <p:cNvSpPr>
            <a:spLocks noGrp="1"/>
          </p:cNvSpPr>
          <p:nvPr>
            <p:ph type="body" sz="half" idx="2"/>
          </p:nvPr>
        </p:nvSpPr>
        <p:spPr>
          <a:xfrm>
            <a:off x="988027" y="7714852"/>
            <a:ext cx="13582578" cy="878051"/>
          </a:xfrm>
        </p:spPr>
        <p:txBody>
          <a:bodyPr>
            <a:normAutofit/>
          </a:bodyPr>
          <a:lstStyle>
            <a:lvl1pPr marL="0" indent="0">
              <a:buNone/>
              <a:defRPr sz="1855"/>
            </a:lvl1pPr>
            <a:lvl2pPr marL="706603" indent="0">
              <a:buNone/>
              <a:defRPr sz="1855"/>
            </a:lvl2pPr>
            <a:lvl3pPr marL="1413205" indent="0">
              <a:buNone/>
              <a:defRPr sz="1546"/>
            </a:lvl3pPr>
            <a:lvl4pPr marL="2119808" indent="0">
              <a:buNone/>
              <a:defRPr sz="1391"/>
            </a:lvl4pPr>
            <a:lvl5pPr marL="2826410" indent="0">
              <a:buNone/>
              <a:defRPr sz="1391"/>
            </a:lvl5pPr>
            <a:lvl6pPr marL="3533013" indent="0">
              <a:buNone/>
              <a:defRPr sz="1391"/>
            </a:lvl6pPr>
            <a:lvl7pPr marL="4239616" indent="0">
              <a:buNone/>
              <a:defRPr sz="1391"/>
            </a:lvl7pPr>
            <a:lvl8pPr marL="4946218" indent="0">
              <a:buNone/>
              <a:defRPr sz="1391"/>
            </a:lvl8pPr>
            <a:lvl9pPr marL="5652821" indent="0">
              <a:buNone/>
              <a:defRPr sz="1391"/>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469792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88027" y="1008296"/>
            <a:ext cx="13582578" cy="158888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988027" y="3267738"/>
            <a:ext cx="13582578" cy="532516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a:t>
            </a:r>
          </a:p>
          <a:p>
            <a:pPr lvl="6"/>
            <a:r>
              <a:rPr lang="en-US"/>
              <a:t>Seven</a:t>
            </a:r>
          </a:p>
          <a:p>
            <a:pPr lvl="7"/>
            <a:r>
              <a:rPr lang="en-US"/>
              <a:t>Eight</a:t>
            </a:r>
          </a:p>
          <a:p>
            <a:pPr lvl="8"/>
            <a:r>
              <a:rPr lang="en-US"/>
              <a:t>ni</a:t>
            </a:r>
          </a:p>
        </p:txBody>
      </p:sp>
      <p:sp>
        <p:nvSpPr>
          <p:cNvPr id="4" name="Date Placeholder 3"/>
          <p:cNvSpPr>
            <a:spLocks noGrp="1"/>
          </p:cNvSpPr>
          <p:nvPr>
            <p:ph type="dt" sz="half" idx="2"/>
          </p:nvPr>
        </p:nvSpPr>
        <p:spPr>
          <a:xfrm>
            <a:off x="9450856" y="8735667"/>
            <a:ext cx="3627120" cy="535517"/>
          </a:xfrm>
          <a:prstGeom prst="rect">
            <a:avLst/>
          </a:prstGeom>
        </p:spPr>
        <p:txBody>
          <a:bodyPr vert="horz" lIns="91440" tIns="45720" rIns="91440" bIns="45720" rtlCol="0" anchor="ctr"/>
          <a:lstStyle>
            <a:lvl1pPr algn="r">
              <a:defRPr sz="1391">
                <a:solidFill>
                  <a:schemeClr val="accent2"/>
                </a:solidFill>
              </a:defRPr>
            </a:lvl1pPr>
          </a:lstStyle>
          <a:p>
            <a:fld id="{B61BEF0D-F0BB-DE4B-95CE-6DB70DBA9567}" type="datetimeFigureOut">
              <a:rPr lang="en-US" dirty="0"/>
              <a:pPr/>
              <a:t>5/6/2020</a:t>
            </a:fld>
            <a:endParaRPr lang="en-US"/>
          </a:p>
        </p:txBody>
      </p:sp>
      <p:sp>
        <p:nvSpPr>
          <p:cNvPr id="5" name="Footer Placeholder 4"/>
          <p:cNvSpPr>
            <a:spLocks noGrp="1"/>
          </p:cNvSpPr>
          <p:nvPr>
            <p:ph type="ftr" sz="quarter" idx="3"/>
          </p:nvPr>
        </p:nvSpPr>
        <p:spPr>
          <a:xfrm>
            <a:off x="988027" y="8729322"/>
            <a:ext cx="8279995" cy="535517"/>
          </a:xfrm>
          <a:prstGeom prst="rect">
            <a:avLst/>
          </a:prstGeom>
        </p:spPr>
        <p:txBody>
          <a:bodyPr vert="horz" lIns="91440" tIns="45720" rIns="91440" bIns="45720" rtlCol="0" anchor="ctr"/>
          <a:lstStyle>
            <a:lvl1pPr algn="l">
              <a:defRPr sz="1391" cap="all">
                <a:solidFill>
                  <a:schemeClr val="accent2"/>
                </a:solidFill>
              </a:defRPr>
            </a:lvl1pPr>
          </a:lstStyle>
          <a:p>
            <a:endParaRPr lang="en-US"/>
          </a:p>
        </p:txBody>
      </p:sp>
      <p:sp>
        <p:nvSpPr>
          <p:cNvPr id="6" name="Slide Number Placeholder 5"/>
          <p:cNvSpPr>
            <a:spLocks noGrp="1"/>
          </p:cNvSpPr>
          <p:nvPr>
            <p:ph type="sldNum" sz="quarter" idx="4"/>
          </p:nvPr>
        </p:nvSpPr>
        <p:spPr>
          <a:xfrm>
            <a:off x="13260809" y="8735667"/>
            <a:ext cx="1309796" cy="535517"/>
          </a:xfrm>
          <a:prstGeom prst="rect">
            <a:avLst/>
          </a:prstGeom>
        </p:spPr>
        <p:txBody>
          <a:bodyPr vert="horz" lIns="91440" tIns="45720" rIns="91440" bIns="45720" rtlCol="0" anchor="ctr"/>
          <a:lstStyle>
            <a:lvl1pPr algn="r">
              <a:defRPr sz="1391">
                <a:solidFill>
                  <a:schemeClr val="accent2"/>
                </a:solidFill>
              </a:defRPr>
            </a:lvl1pPr>
          </a:lstStyle>
          <a:p>
            <a:fld id="{D57F1E4F-1CFF-5643-939E-217C01CDF565}" type="slidenum">
              <a:rPr lang="en-US" dirty="0"/>
              <a:pPr/>
              <a:t>‹#›</a:t>
            </a:fld>
            <a:endParaRPr lang="en-US"/>
          </a:p>
        </p:txBody>
      </p:sp>
      <p:sp>
        <p:nvSpPr>
          <p:cNvPr id="9" name="Rectangle 8"/>
          <p:cNvSpPr/>
          <p:nvPr/>
        </p:nvSpPr>
        <p:spPr>
          <a:xfrm>
            <a:off x="761756" y="647277"/>
            <a:ext cx="4623845" cy="158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10159202" y="647277"/>
            <a:ext cx="4608360" cy="1584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468222" y="647277"/>
            <a:ext cx="4608360" cy="158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6093218"/>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EBCE-CB91-4566-8C60-24E87D534394}"/>
              </a:ext>
            </a:extLst>
          </p:cNvPr>
          <p:cNvSpPr>
            <a:spLocks noGrp="1"/>
          </p:cNvSpPr>
          <p:nvPr>
            <p:ph type="title"/>
          </p:nvPr>
        </p:nvSpPr>
        <p:spPr>
          <a:xfrm>
            <a:off x="1597842" y="1118070"/>
            <a:ext cx="12342138" cy="1089524"/>
          </a:xfrm>
          <a:solidFill>
            <a:schemeClr val="accent1">
              <a:lumMod val="60000"/>
              <a:lumOff val="40000"/>
            </a:schemeClr>
          </a:solidFill>
        </p:spPr>
        <p:txBody>
          <a:bodyPr>
            <a:normAutofit/>
          </a:bodyPr>
          <a:lstStyle/>
          <a:p>
            <a:pPr algn="ctr"/>
            <a:r>
              <a:rPr lang="en-US" b="1">
                <a:ea typeface="+mj-lt"/>
                <a:cs typeface="+mj-lt"/>
              </a:rPr>
              <a:t>Satisfaction with Pediatric Level I Fieldwork </a:t>
            </a:r>
            <a:endParaRPr lang="en-US">
              <a:ea typeface="+mj-lt"/>
              <a:cs typeface="+mj-lt"/>
            </a:endParaRPr>
          </a:p>
          <a:p>
            <a:pPr algn="ctr"/>
            <a:r>
              <a:rPr lang="en-US" sz="1200" i="1">
                <a:ea typeface="+mj-lt"/>
                <a:cs typeface="+mj-lt"/>
              </a:rPr>
              <a:t>Baugh, B., OTS, </a:t>
            </a:r>
            <a:r>
              <a:rPr lang="en-US" sz="1200" i="1" err="1">
                <a:ea typeface="+mj-lt"/>
                <a:cs typeface="+mj-lt"/>
              </a:rPr>
              <a:t>Brogle</a:t>
            </a:r>
            <a:r>
              <a:rPr lang="en-US" sz="1200" i="1">
                <a:ea typeface="+mj-lt"/>
                <a:cs typeface="+mj-lt"/>
              </a:rPr>
              <a:t>, K., OTS, Olinger, C., OTS, Richardson, M., OTS, Smith, S., OTS, </a:t>
            </a:r>
            <a:r>
              <a:rPr lang="en-US" sz="1200" i="1" err="1">
                <a:ea typeface="+mj-lt"/>
                <a:cs typeface="+mj-lt"/>
              </a:rPr>
              <a:t>WalTon</a:t>
            </a:r>
            <a:r>
              <a:rPr lang="en-US" sz="1200" i="1">
                <a:ea typeface="+mj-lt"/>
                <a:cs typeface="+mj-lt"/>
              </a:rPr>
              <a:t>, N., OTS, Street, L., PhD, OTR/L, and Ladner, M., DHA, OTR/L</a:t>
            </a:r>
            <a:endParaRPr lang="en-US" sz="1200" i="1" baseline="30000">
              <a:ea typeface="+mj-lt"/>
              <a:cs typeface="+mj-lt"/>
            </a:endParaRPr>
          </a:p>
          <a:p>
            <a:pPr algn="ctr"/>
            <a:r>
              <a:rPr lang="en-US" sz="1200" i="1">
                <a:ea typeface="+mj-lt"/>
                <a:cs typeface="+mj-lt"/>
              </a:rPr>
              <a:t>Department of Occupational Therapy, School of Health Related Professions, University of Mississippi Medical Center, Jackson, MS. </a:t>
            </a:r>
            <a:endParaRPr lang="en-US" sz="1200">
              <a:ea typeface="+mj-lt"/>
              <a:cs typeface="+mj-lt"/>
            </a:endParaRPr>
          </a:p>
        </p:txBody>
      </p:sp>
      <p:sp>
        <p:nvSpPr>
          <p:cNvPr id="9" name="Text Placeholder 8">
            <a:extLst>
              <a:ext uri="{FF2B5EF4-FFF2-40B4-BE49-F238E27FC236}">
                <a16:creationId xmlns:a16="http://schemas.microsoft.com/office/drawing/2014/main" id="{D4A9E1F3-E116-43C0-ACC0-F30BEB42EF41}"/>
              </a:ext>
            </a:extLst>
          </p:cNvPr>
          <p:cNvSpPr>
            <a:spLocks noGrp="1"/>
          </p:cNvSpPr>
          <p:nvPr>
            <p:ph type="body" idx="1"/>
          </p:nvPr>
        </p:nvSpPr>
        <p:spPr>
          <a:xfrm>
            <a:off x="661600" y="2689226"/>
            <a:ext cx="3722352" cy="301176"/>
          </a:xfrm>
          <a:solidFill>
            <a:schemeClr val="accent1">
              <a:lumMod val="40000"/>
              <a:lumOff val="60000"/>
            </a:schemeClr>
          </a:solidFill>
        </p:spPr>
        <p:txBody>
          <a:bodyPr>
            <a:normAutofit lnSpcReduction="10000"/>
          </a:bodyPr>
          <a:lstStyle/>
          <a:p>
            <a:pPr algn="ctr"/>
            <a:r>
              <a:rPr lang="en-US" sz="1400" b="1">
                <a:solidFill>
                  <a:schemeClr val="tx1"/>
                </a:solidFill>
                <a:cs typeface="Calibri"/>
              </a:rPr>
              <a:t>ABSTRACT</a:t>
            </a:r>
          </a:p>
        </p:txBody>
      </p:sp>
      <p:sp>
        <p:nvSpPr>
          <p:cNvPr id="10" name="Content Placeholder 9">
            <a:extLst>
              <a:ext uri="{FF2B5EF4-FFF2-40B4-BE49-F238E27FC236}">
                <a16:creationId xmlns:a16="http://schemas.microsoft.com/office/drawing/2014/main" id="{18D04372-D74F-46C8-B50D-0623F15D7522}"/>
              </a:ext>
            </a:extLst>
          </p:cNvPr>
          <p:cNvSpPr>
            <a:spLocks noGrp="1"/>
          </p:cNvSpPr>
          <p:nvPr>
            <p:ph sz="half" idx="2"/>
          </p:nvPr>
        </p:nvSpPr>
        <p:spPr>
          <a:xfrm>
            <a:off x="335715" y="2995335"/>
            <a:ext cx="4359439" cy="3129418"/>
          </a:xfrm>
          <a:ln>
            <a:noFill/>
          </a:ln>
        </p:spPr>
        <p:txBody>
          <a:bodyPr vert="horz" lIns="91440" tIns="45720" rIns="91440" bIns="45720" rtlCol="0" anchor="t">
            <a:noAutofit/>
          </a:bodyPr>
          <a:lstStyle/>
          <a:p>
            <a:pPr marL="0" indent="0" algn="just">
              <a:spcBef>
                <a:spcPts val="0"/>
              </a:spcBef>
              <a:spcAft>
                <a:spcPts val="0"/>
              </a:spcAft>
              <a:buNone/>
            </a:pPr>
            <a:r>
              <a:rPr lang="en-US" sz="900" b="1">
                <a:solidFill>
                  <a:schemeClr val="tx1"/>
                </a:solidFill>
                <a:ea typeface="+mn-lt"/>
                <a:cs typeface="+mn-lt"/>
              </a:rPr>
              <a:t>Objective:</a:t>
            </a:r>
            <a:r>
              <a:rPr lang="en-US" sz="900">
                <a:solidFill>
                  <a:schemeClr val="tx1"/>
                </a:solidFill>
                <a:ea typeface="+mn-lt"/>
                <a:cs typeface="+mn-lt"/>
              </a:rPr>
              <a:t> The purpose of this study was to investigate UMMC OT student perceptions related to the Pediatric Level I Fieldwork experience.  </a:t>
            </a:r>
          </a:p>
          <a:p>
            <a:pPr marL="0" indent="0" algn="just">
              <a:spcBef>
                <a:spcPts val="0"/>
              </a:spcBef>
              <a:spcAft>
                <a:spcPts val="0"/>
              </a:spcAft>
              <a:buNone/>
            </a:pPr>
            <a:r>
              <a:rPr lang="en-US" sz="900" b="1">
                <a:solidFill>
                  <a:schemeClr val="tx1"/>
                </a:solidFill>
                <a:ea typeface="+mn-lt"/>
                <a:cs typeface="+mn-lt"/>
              </a:rPr>
              <a:t>Methods: </a:t>
            </a:r>
            <a:r>
              <a:rPr lang="en-US" sz="900">
                <a:solidFill>
                  <a:schemeClr val="tx1"/>
                </a:solidFill>
                <a:ea typeface="+mn-lt"/>
                <a:cs typeface="+mn-lt"/>
              </a:rPr>
              <a:t>This descriptive study used a cross-sectional design to collect quantitative and qualitative data using an electronic survey. The survey included open and closed-ended questions related to preparedness, anxiety, settings, supervisor relations, expectations and suggestions to enhance the experience. </a:t>
            </a:r>
          </a:p>
          <a:p>
            <a:pPr marL="0" indent="0" algn="just">
              <a:spcBef>
                <a:spcPts val="0"/>
              </a:spcBef>
              <a:spcAft>
                <a:spcPts val="0"/>
              </a:spcAft>
              <a:buNone/>
            </a:pPr>
            <a:r>
              <a:rPr lang="en-US" sz="900" b="1">
                <a:solidFill>
                  <a:schemeClr val="tx1"/>
                </a:solidFill>
                <a:ea typeface="+mn-lt"/>
                <a:cs typeface="+mn-lt"/>
              </a:rPr>
              <a:t>Results: </a:t>
            </a:r>
            <a:r>
              <a:rPr lang="en-US" sz="900">
                <a:solidFill>
                  <a:schemeClr val="tx1"/>
                </a:solidFill>
                <a:ea typeface="+mn-lt"/>
                <a:cs typeface="+mn-lt"/>
              </a:rPr>
              <a:t>Forty-four surveys were completed</a:t>
            </a:r>
            <a:r>
              <a:rPr lang="en-US" sz="900" b="1">
                <a:solidFill>
                  <a:schemeClr val="tx1"/>
                </a:solidFill>
                <a:ea typeface="+mn-lt"/>
                <a:cs typeface="+mn-lt"/>
              </a:rPr>
              <a:t>.  </a:t>
            </a:r>
            <a:r>
              <a:rPr lang="en-US" sz="900">
                <a:solidFill>
                  <a:schemeClr val="tx1"/>
                </a:solidFill>
                <a:ea typeface="+mn-lt"/>
                <a:cs typeface="+mn-lt"/>
              </a:rPr>
              <a:t>Respondents who indicated prior experience with children felt it positively impacted their fieldwork (80%) but did not relieve anxiety prior to the experience.  Most respondents (82%) who reported anxiety prior to pediatric fieldwork attributed it to their perceived ability to answer knowledge-based questions. While 68% of respondents indicated that they were neutral about their academic preparation, 23% felt that their prior coursework adequately prepared them for the experience. Implementing treatment techniques (86%), simulated patient interaction (52%), and behavior management (61%) were suggested as potential improvements to preparation</a:t>
            </a:r>
            <a:r>
              <a:rPr lang="en-US" sz="900" i="1">
                <a:solidFill>
                  <a:schemeClr val="tx1"/>
                </a:solidFill>
                <a:ea typeface="+mn-lt"/>
                <a:cs typeface="+mn-lt"/>
              </a:rPr>
              <a:t>.  </a:t>
            </a:r>
            <a:r>
              <a:rPr lang="en-US" sz="900">
                <a:solidFill>
                  <a:schemeClr val="tx1"/>
                </a:solidFill>
                <a:ea typeface="+mn-lt"/>
                <a:cs typeface="+mn-lt"/>
              </a:rPr>
              <a:t>The primary theme in relation to a positive experience was good supervisor communication (N=36) and teaching methods (N=34). The majority (61%) of participants agreed that their Pediatric Level I Fieldwork experience influenced their Level II Fieldwork selection.   </a:t>
            </a:r>
          </a:p>
          <a:p>
            <a:pPr marL="0" indent="0" algn="just">
              <a:spcBef>
                <a:spcPts val="0"/>
              </a:spcBef>
              <a:spcAft>
                <a:spcPts val="0"/>
              </a:spcAft>
              <a:buNone/>
            </a:pPr>
            <a:r>
              <a:rPr lang="en-US" sz="900" b="1">
                <a:solidFill>
                  <a:schemeClr val="tx1"/>
                </a:solidFill>
                <a:ea typeface="+mn-lt"/>
                <a:cs typeface="+mn-lt"/>
              </a:rPr>
              <a:t>Conclusion: </a:t>
            </a:r>
            <a:r>
              <a:rPr lang="en-US" sz="900">
                <a:solidFill>
                  <a:schemeClr val="tx1"/>
                </a:solidFill>
                <a:ea typeface="+mn-lt"/>
                <a:cs typeface="+mn-lt"/>
              </a:rPr>
              <a:t>Future implications for</a:t>
            </a:r>
            <a:r>
              <a:rPr lang="en" sz="900">
                <a:solidFill>
                  <a:schemeClr val="tx1"/>
                </a:solidFill>
                <a:ea typeface="+mn-lt"/>
                <a:cs typeface="+mn-lt"/>
              </a:rPr>
              <a:t> the Pediatric Level I Fieldwork experience with the University of Mississippi Medical Center’s Doctorate of Occupational Therapy program</a:t>
            </a:r>
            <a:r>
              <a:rPr lang="en-US" sz="900">
                <a:solidFill>
                  <a:schemeClr val="tx1"/>
                </a:solidFill>
                <a:ea typeface="+mn-lt"/>
                <a:cs typeface="+mn-lt"/>
              </a:rPr>
              <a:t>  include course modifications to include patient simulations, treatment techniques, and prior contact with supervisor to enhance student confidence and ease anxiety. </a:t>
            </a:r>
            <a:endParaRPr lang="en-US">
              <a:solidFill>
                <a:schemeClr val="tx1"/>
              </a:solidFill>
              <a:ea typeface="+mn-lt"/>
              <a:cs typeface="+mn-lt"/>
            </a:endParaRPr>
          </a:p>
        </p:txBody>
      </p:sp>
      <p:sp>
        <p:nvSpPr>
          <p:cNvPr id="18" name="Text Placeholder 8">
            <a:extLst>
              <a:ext uri="{FF2B5EF4-FFF2-40B4-BE49-F238E27FC236}">
                <a16:creationId xmlns:a16="http://schemas.microsoft.com/office/drawing/2014/main" id="{52368E60-E148-4721-884F-478A107AC1E4}"/>
              </a:ext>
            </a:extLst>
          </p:cNvPr>
          <p:cNvSpPr txBox="1">
            <a:spLocks/>
          </p:cNvSpPr>
          <p:nvPr/>
        </p:nvSpPr>
        <p:spPr>
          <a:xfrm>
            <a:off x="650069" y="6247340"/>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INTRODUCTION</a:t>
            </a:r>
          </a:p>
        </p:txBody>
      </p:sp>
      <p:sp>
        <p:nvSpPr>
          <p:cNvPr id="20" name="Text Placeholder 8">
            <a:extLst>
              <a:ext uri="{FF2B5EF4-FFF2-40B4-BE49-F238E27FC236}">
                <a16:creationId xmlns:a16="http://schemas.microsoft.com/office/drawing/2014/main" id="{B5E98084-43CE-4A2D-A6B9-DA21C69220D1}"/>
              </a:ext>
            </a:extLst>
          </p:cNvPr>
          <p:cNvSpPr txBox="1">
            <a:spLocks/>
          </p:cNvSpPr>
          <p:nvPr/>
        </p:nvSpPr>
        <p:spPr>
          <a:xfrm>
            <a:off x="668796" y="8036189"/>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PURPOSE</a:t>
            </a:r>
          </a:p>
        </p:txBody>
      </p:sp>
      <p:sp>
        <p:nvSpPr>
          <p:cNvPr id="21" name="Text Placeholder 8">
            <a:extLst>
              <a:ext uri="{FF2B5EF4-FFF2-40B4-BE49-F238E27FC236}">
                <a16:creationId xmlns:a16="http://schemas.microsoft.com/office/drawing/2014/main" id="{EE6406F6-6499-4B2C-9436-C543A7902CFC}"/>
              </a:ext>
            </a:extLst>
          </p:cNvPr>
          <p:cNvSpPr txBox="1">
            <a:spLocks/>
          </p:cNvSpPr>
          <p:nvPr/>
        </p:nvSpPr>
        <p:spPr>
          <a:xfrm>
            <a:off x="5914168" y="2671710"/>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RESULTS</a:t>
            </a:r>
          </a:p>
        </p:txBody>
      </p:sp>
      <p:sp>
        <p:nvSpPr>
          <p:cNvPr id="22" name="Text Placeholder 8">
            <a:extLst>
              <a:ext uri="{FF2B5EF4-FFF2-40B4-BE49-F238E27FC236}">
                <a16:creationId xmlns:a16="http://schemas.microsoft.com/office/drawing/2014/main" id="{A91A61EF-D38F-4082-AC29-A8C6A53EE49B}"/>
              </a:ext>
            </a:extLst>
          </p:cNvPr>
          <p:cNvSpPr txBox="1">
            <a:spLocks/>
          </p:cNvSpPr>
          <p:nvPr/>
        </p:nvSpPr>
        <p:spPr>
          <a:xfrm>
            <a:off x="11139907" y="2698445"/>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METHODOLOGY</a:t>
            </a:r>
          </a:p>
        </p:txBody>
      </p:sp>
      <p:sp>
        <p:nvSpPr>
          <p:cNvPr id="26" name="Text Placeholder 8">
            <a:extLst>
              <a:ext uri="{FF2B5EF4-FFF2-40B4-BE49-F238E27FC236}">
                <a16:creationId xmlns:a16="http://schemas.microsoft.com/office/drawing/2014/main" id="{65EC1954-CB57-48BA-8A40-ABF7A9162690}"/>
              </a:ext>
            </a:extLst>
          </p:cNvPr>
          <p:cNvSpPr txBox="1">
            <a:spLocks/>
          </p:cNvSpPr>
          <p:nvPr/>
        </p:nvSpPr>
        <p:spPr>
          <a:xfrm>
            <a:off x="11137565" y="7028451"/>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LIMITATIONS</a:t>
            </a:r>
          </a:p>
        </p:txBody>
      </p:sp>
      <p:sp>
        <p:nvSpPr>
          <p:cNvPr id="27" name="Text Placeholder 8">
            <a:extLst>
              <a:ext uri="{FF2B5EF4-FFF2-40B4-BE49-F238E27FC236}">
                <a16:creationId xmlns:a16="http://schemas.microsoft.com/office/drawing/2014/main" id="{2E175481-26AD-404C-B45B-69424308AFAC}"/>
              </a:ext>
            </a:extLst>
          </p:cNvPr>
          <p:cNvSpPr txBox="1">
            <a:spLocks/>
          </p:cNvSpPr>
          <p:nvPr/>
        </p:nvSpPr>
        <p:spPr>
          <a:xfrm>
            <a:off x="11137095" y="7843214"/>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IMPLICATIONS</a:t>
            </a:r>
          </a:p>
        </p:txBody>
      </p:sp>
      <p:sp>
        <p:nvSpPr>
          <p:cNvPr id="28" name="Text Placeholder 8">
            <a:extLst>
              <a:ext uri="{FF2B5EF4-FFF2-40B4-BE49-F238E27FC236}">
                <a16:creationId xmlns:a16="http://schemas.microsoft.com/office/drawing/2014/main" id="{D57DAD4D-1DA6-43CC-8866-90B053064C1C}"/>
              </a:ext>
            </a:extLst>
          </p:cNvPr>
          <p:cNvSpPr txBox="1">
            <a:spLocks/>
          </p:cNvSpPr>
          <p:nvPr/>
        </p:nvSpPr>
        <p:spPr>
          <a:xfrm>
            <a:off x="11126916" y="4733383"/>
            <a:ext cx="3722352" cy="30117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3709" b="1" kern="1200">
                <a:solidFill>
                  <a:schemeClr val="tx1"/>
                </a:solidFill>
                <a:latin typeface="+mn-lt"/>
                <a:ea typeface="+mn-ea"/>
                <a:cs typeface="+mn-cs"/>
              </a:defRPr>
            </a:lvl1pPr>
            <a:lvl2pPr marL="706603" indent="0" algn="l" defTabSz="914400" rtl="0" eaLnBrk="1" latinLnBrk="0" hangingPunct="1">
              <a:lnSpc>
                <a:spcPct val="90000"/>
              </a:lnSpc>
              <a:spcBef>
                <a:spcPts val="500"/>
              </a:spcBef>
              <a:buFont typeface="Arial" panose="020B0604020202020204" pitchFamily="34" charset="0"/>
              <a:buNone/>
              <a:defRPr sz="3091" b="1" kern="1200">
                <a:solidFill>
                  <a:schemeClr val="tx1"/>
                </a:solidFill>
                <a:latin typeface="+mn-lt"/>
                <a:ea typeface="+mn-ea"/>
                <a:cs typeface="+mn-cs"/>
              </a:defRPr>
            </a:lvl2pPr>
            <a:lvl3pPr marL="1413205" indent="0" algn="l" defTabSz="914400" rtl="0" eaLnBrk="1" latinLnBrk="0" hangingPunct="1">
              <a:lnSpc>
                <a:spcPct val="90000"/>
              </a:lnSpc>
              <a:spcBef>
                <a:spcPts val="500"/>
              </a:spcBef>
              <a:buFont typeface="Arial" panose="020B0604020202020204" pitchFamily="34" charset="0"/>
              <a:buNone/>
              <a:defRPr sz="2782" b="1" kern="1200">
                <a:solidFill>
                  <a:schemeClr val="tx1"/>
                </a:solidFill>
                <a:latin typeface="+mn-lt"/>
                <a:ea typeface="+mn-ea"/>
                <a:cs typeface="+mn-cs"/>
              </a:defRPr>
            </a:lvl3pPr>
            <a:lvl4pPr marL="211980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4pPr>
            <a:lvl5pPr marL="2826410"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5pPr>
            <a:lvl6pPr marL="3533013"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6pPr>
            <a:lvl7pPr marL="4239616"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7pPr>
            <a:lvl8pPr marL="4946218"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8pPr>
            <a:lvl9pPr marL="5652821" indent="0" algn="l" defTabSz="914400" rtl="0" eaLnBrk="1" latinLnBrk="0" hangingPunct="1">
              <a:lnSpc>
                <a:spcPct val="90000"/>
              </a:lnSpc>
              <a:spcBef>
                <a:spcPts val="500"/>
              </a:spcBef>
              <a:buFont typeface="Arial" panose="020B0604020202020204" pitchFamily="34" charset="0"/>
              <a:buNone/>
              <a:defRPr sz="2473" b="1" kern="1200">
                <a:solidFill>
                  <a:schemeClr val="tx1"/>
                </a:solidFill>
                <a:latin typeface="+mn-lt"/>
                <a:ea typeface="+mn-ea"/>
                <a:cs typeface="+mn-cs"/>
              </a:defRPr>
            </a:lvl9pPr>
          </a:lstStyle>
          <a:p>
            <a:pPr algn="ctr"/>
            <a:r>
              <a:rPr lang="en-US" sz="1400">
                <a:cs typeface="Calibri"/>
              </a:rPr>
              <a:t>CONCLUSION</a:t>
            </a:r>
          </a:p>
        </p:txBody>
      </p:sp>
      <p:sp>
        <p:nvSpPr>
          <p:cNvPr id="19" name="Content Placeholder 9">
            <a:extLst>
              <a:ext uri="{FF2B5EF4-FFF2-40B4-BE49-F238E27FC236}">
                <a16:creationId xmlns:a16="http://schemas.microsoft.com/office/drawing/2014/main" id="{6B9FF5D8-CDCA-4949-BB5C-6E062805B6EB}"/>
              </a:ext>
            </a:extLst>
          </p:cNvPr>
          <p:cNvSpPr txBox="1">
            <a:spLocks/>
          </p:cNvSpPr>
          <p:nvPr/>
        </p:nvSpPr>
        <p:spPr>
          <a:xfrm>
            <a:off x="340149" y="6544872"/>
            <a:ext cx="4353612" cy="110459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en-US" sz="900" dirty="0">
                <a:ea typeface="+mn-lt"/>
                <a:cs typeface="+mn-lt"/>
              </a:rPr>
              <a:t>Level I Fieldwork provides an early opportunity in the occupational therapy curriculum for students to apply and gain a deeper understanding of the didactic portion of the occupational therapy curriculum. There are positive and negative factors that impact learning experiences and perceptions. Extraneous factors such as low caseloads, supervisor absences, difficult workplace relationships and multiple patient cancellations also exist that may affect perceptions of the Level I Fieldwork. Although many studies exist to explain outcomes of Level I Fieldwork within the entire field of occupational therapy, limited information is available specific to the pediatric setting. There is no published research directly examining the perceptions of OT students’ experience with Pediatric Level I Fieldwork.</a:t>
            </a:r>
            <a:endParaRPr lang="en-US" dirty="0">
              <a:ea typeface="+mn-lt"/>
              <a:cs typeface="+mn-lt"/>
            </a:endParaRPr>
          </a:p>
        </p:txBody>
      </p:sp>
      <p:sp>
        <p:nvSpPr>
          <p:cNvPr id="24" name="Content Placeholder 9">
            <a:extLst>
              <a:ext uri="{FF2B5EF4-FFF2-40B4-BE49-F238E27FC236}">
                <a16:creationId xmlns:a16="http://schemas.microsoft.com/office/drawing/2014/main" id="{947E5CE4-9A78-4615-8459-35BCCBC232DF}"/>
              </a:ext>
            </a:extLst>
          </p:cNvPr>
          <p:cNvSpPr txBox="1">
            <a:spLocks/>
          </p:cNvSpPr>
          <p:nvPr/>
        </p:nvSpPr>
        <p:spPr>
          <a:xfrm>
            <a:off x="340630" y="8353532"/>
            <a:ext cx="4358974" cy="1228617"/>
          </a:xfrm>
          <a:prstGeom prst="rect">
            <a:avLst/>
          </a:prstGeom>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900">
                <a:ea typeface="+mn-lt"/>
                <a:cs typeface="+mn-lt"/>
              </a:rPr>
              <a:t>The purpose of this research study is to investigate UMMC student perceptions related to the Pediatric Level I Fieldwork experience.  </a:t>
            </a:r>
            <a:endParaRPr lang="en-US" sz="900">
              <a:ea typeface="+mn-lt"/>
              <a:cs typeface="Times New Roman"/>
            </a:endParaRPr>
          </a:p>
          <a:p>
            <a:pPr algn="just">
              <a:lnSpc>
                <a:spcPct val="100000"/>
              </a:lnSpc>
              <a:spcBef>
                <a:spcPts val="0"/>
              </a:spcBef>
              <a:buFont typeface="Wingdings"/>
              <a:buChar char="Ø"/>
            </a:pPr>
            <a:r>
              <a:rPr lang="en-US" sz="900" b="1">
                <a:ea typeface="+mn-lt"/>
                <a:cs typeface="+mn-lt"/>
              </a:rPr>
              <a:t>PRIMARY AIM I: </a:t>
            </a:r>
            <a:r>
              <a:rPr lang="en-US" sz="900">
                <a:ea typeface="+mn-lt"/>
                <a:cs typeface="+mn-lt"/>
              </a:rPr>
              <a:t>Identify UMMC students’ prior expectations of Pediatric Level I Fieldwork. </a:t>
            </a:r>
            <a:endParaRPr lang="en-US" sz="900">
              <a:ea typeface="+mn-lt"/>
              <a:cs typeface="Times New Roman"/>
            </a:endParaRPr>
          </a:p>
          <a:p>
            <a:pPr algn="just">
              <a:lnSpc>
                <a:spcPct val="100000"/>
              </a:lnSpc>
              <a:spcBef>
                <a:spcPts val="0"/>
              </a:spcBef>
              <a:buFont typeface="Wingdings"/>
              <a:buChar char="Ø"/>
            </a:pPr>
            <a:r>
              <a:rPr lang="en-US" sz="900" b="1">
                <a:ea typeface="+mn-lt"/>
                <a:cs typeface="+mn-lt"/>
              </a:rPr>
              <a:t>PRIMARY AIM II: </a:t>
            </a:r>
            <a:r>
              <a:rPr lang="en-US" sz="900">
                <a:ea typeface="+mn-lt"/>
                <a:cs typeface="+mn-lt"/>
              </a:rPr>
              <a:t>Identify factors that influenced the overall Pediatric Level I Fieldwork experience among UMMC students. </a:t>
            </a:r>
            <a:endParaRPr lang="en-US" sz="900">
              <a:ea typeface="+mn-lt"/>
              <a:cs typeface="Times New Roman"/>
            </a:endParaRPr>
          </a:p>
          <a:p>
            <a:pPr algn="just">
              <a:lnSpc>
                <a:spcPct val="100000"/>
              </a:lnSpc>
              <a:spcBef>
                <a:spcPts val="0"/>
              </a:spcBef>
              <a:buFont typeface="Wingdings"/>
              <a:buChar char="Ø"/>
            </a:pPr>
            <a:r>
              <a:rPr lang="en-US" sz="900" b="1">
                <a:ea typeface="+mn-lt"/>
                <a:cs typeface="+mn-lt"/>
              </a:rPr>
              <a:t>PRIMARY AIM III: </a:t>
            </a:r>
            <a:r>
              <a:rPr lang="en-US" sz="900">
                <a:ea typeface="+mn-lt"/>
                <a:cs typeface="+mn-lt"/>
              </a:rPr>
              <a:t>Determine how experiences during Pediatric Level I Fieldwork impacted the knowledge of occupational therapy practice among UMMC students. </a:t>
            </a:r>
            <a:endParaRPr lang="en-US"/>
          </a:p>
          <a:p>
            <a:pPr algn="just">
              <a:lnSpc>
                <a:spcPct val="100000"/>
              </a:lnSpc>
              <a:spcBef>
                <a:spcPts val="0"/>
              </a:spcBef>
              <a:buFont typeface="Wingdings"/>
              <a:buChar char="Ø"/>
            </a:pPr>
            <a:r>
              <a:rPr lang="en-US" sz="900" b="1">
                <a:ea typeface="+mn-lt"/>
                <a:cs typeface="+mn-lt"/>
              </a:rPr>
              <a:t>PRIMARY AIM IV: </a:t>
            </a:r>
            <a:r>
              <a:rPr lang="en-US" sz="900">
                <a:ea typeface="+mn-lt"/>
                <a:cs typeface="+mn-lt"/>
              </a:rPr>
              <a:t>Discover how Pediatric</a:t>
            </a:r>
            <a:r>
              <a:rPr lang="en-US" sz="900">
                <a:latin typeface="Gill Sans MT"/>
                <a:ea typeface="+mn-lt"/>
                <a:cs typeface="+mn-lt"/>
              </a:rPr>
              <a:t> Level I Fieldwork influenced students’ plans for future employment. </a:t>
            </a:r>
            <a:endParaRPr lang="en-US">
              <a:latin typeface="Gill Sans MT"/>
            </a:endParaRPr>
          </a:p>
          <a:p>
            <a:endParaRPr lang="en-US">
              <a:cs typeface="Calibri"/>
            </a:endParaRPr>
          </a:p>
        </p:txBody>
      </p:sp>
      <p:sp>
        <p:nvSpPr>
          <p:cNvPr id="25" name="Content Placeholder 9">
            <a:extLst>
              <a:ext uri="{FF2B5EF4-FFF2-40B4-BE49-F238E27FC236}">
                <a16:creationId xmlns:a16="http://schemas.microsoft.com/office/drawing/2014/main" id="{A77B9338-0B4F-4BA6-8063-46477BB8DEB7}"/>
              </a:ext>
            </a:extLst>
          </p:cNvPr>
          <p:cNvSpPr txBox="1">
            <a:spLocks/>
          </p:cNvSpPr>
          <p:nvPr/>
        </p:nvSpPr>
        <p:spPr>
          <a:xfrm>
            <a:off x="10749575" y="8154336"/>
            <a:ext cx="4384015" cy="1632398"/>
          </a:xfrm>
          <a:prstGeom prst="rect">
            <a:avLst/>
          </a:prstGeom>
          <a:ln>
            <a:noFill/>
          </a:ln>
        </p:spPr>
        <p:txBody>
          <a:bodyPr vert="horz" lIns="91440" tIns="45720" rIns="91440" bIns="45720" rtlCol="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just">
              <a:buFont typeface="Wingdings"/>
              <a:buChar char="Ø"/>
            </a:pPr>
            <a:r>
              <a:rPr lang="en-US" sz="900">
                <a:latin typeface="Gill Sans MT"/>
                <a:ea typeface="Calibri"/>
                <a:cs typeface="Calibri"/>
              </a:rPr>
              <a:t>Increase in course work on treatment techniques, behavior management, documentation, and pediatric medical conditions prior to beginning fieldwork may increase student's confidence in their knowledge and preparedness for the Pediatric Level I Fieldwork experience. </a:t>
            </a:r>
            <a:r>
              <a:rPr lang="en-US" sz="900">
                <a:latin typeface="Gill Sans MT"/>
                <a:ea typeface="Times New Roman"/>
                <a:cs typeface="Times New Roman"/>
              </a:rPr>
              <a:t> </a:t>
            </a:r>
            <a:endParaRPr lang="en-US">
              <a:latin typeface="Gill Sans MT"/>
            </a:endParaRPr>
          </a:p>
          <a:p>
            <a:pPr marL="171450" indent="-171450" algn="just">
              <a:buFont typeface="Wingdings"/>
              <a:buChar char="Ø"/>
            </a:pPr>
            <a:r>
              <a:rPr lang="en-US" sz="900">
                <a:latin typeface="Gill Sans MT"/>
                <a:ea typeface="Calibri"/>
                <a:cs typeface="Calibri"/>
              </a:rPr>
              <a:t>By assigning fieldwork placements sooner, students will have time to develop a rapport with their supervisors. This can lead to a decrease in student’s anxiety by understanding  the supervisor’s expectations of students' knowledge and  desired level of treatment participation. Knowing the site's specific treatment techniques and common diagnosis treated may also decrease anxiety.</a:t>
            </a:r>
            <a:endParaRPr lang="en-US" sz="900">
              <a:latin typeface="Gill Sans MT"/>
              <a:ea typeface="Times New Roman"/>
              <a:cs typeface="Times New Roman"/>
            </a:endParaRPr>
          </a:p>
          <a:p>
            <a:pPr marL="171450" indent="-171450" algn="just">
              <a:buFont typeface="Wingdings"/>
              <a:buChar char="Ø"/>
            </a:pPr>
            <a:r>
              <a:rPr lang="en-US" sz="900">
                <a:latin typeface="Gill Sans MT"/>
                <a:ea typeface="Calibri"/>
                <a:cs typeface="Times New Roman"/>
              </a:rPr>
              <a:t>Giving the students an opportunity to practice their skills through s</a:t>
            </a:r>
            <a:r>
              <a:rPr lang="en-US" sz="900">
                <a:latin typeface="Gill Sans MT"/>
                <a:ea typeface="Calibri"/>
                <a:cs typeface="Calibri"/>
              </a:rPr>
              <a:t>imulated patient scenarios may alleviate the general stress of first-time interactions with patients, patient’s parents, and other professionals during Pediatric Level I Fieldwork. </a:t>
            </a:r>
            <a:r>
              <a:rPr lang="en-US" sz="900">
                <a:latin typeface="Gill Sans MT"/>
                <a:ea typeface="Times New Roman"/>
                <a:cs typeface="Times New Roman"/>
              </a:rPr>
              <a:t> </a:t>
            </a:r>
            <a:endParaRPr lang="en-US" sz="900">
              <a:latin typeface="Gill Sans MT"/>
              <a:cs typeface="Calibri"/>
            </a:endParaRPr>
          </a:p>
        </p:txBody>
      </p:sp>
      <p:graphicFrame>
        <p:nvGraphicFramePr>
          <p:cNvPr id="6" name="Table 5">
            <a:extLst>
              <a:ext uri="{FF2B5EF4-FFF2-40B4-BE49-F238E27FC236}">
                <a16:creationId xmlns:a16="http://schemas.microsoft.com/office/drawing/2014/main" id="{32252373-500A-41AD-AB38-9CAD5E544314}"/>
              </a:ext>
            </a:extLst>
          </p:cNvPr>
          <p:cNvGraphicFramePr>
            <a:graphicFrameLocks noGrp="1"/>
          </p:cNvGraphicFramePr>
          <p:nvPr>
            <p:extLst>
              <p:ext uri="{D42A27DB-BD31-4B8C-83A1-F6EECF244321}">
                <p14:modId xmlns:p14="http://schemas.microsoft.com/office/powerpoint/2010/main" val="4099943036"/>
              </p:ext>
            </p:extLst>
          </p:nvPr>
        </p:nvGraphicFramePr>
        <p:xfrm>
          <a:off x="5668613" y="3042250"/>
          <a:ext cx="4218786" cy="2926080"/>
        </p:xfrm>
        <a:graphic>
          <a:graphicData uri="http://schemas.openxmlformats.org/drawingml/2006/table">
            <a:tbl>
              <a:tblPr firstRow="1" bandRow="1">
                <a:tableStyleId>{5C22544A-7EE6-4342-B048-85BDC9FD1C3A}</a:tableStyleId>
              </a:tblPr>
              <a:tblGrid>
                <a:gridCol w="2999878">
                  <a:extLst>
                    <a:ext uri="{9D8B030D-6E8A-4147-A177-3AD203B41FA5}">
                      <a16:colId xmlns:a16="http://schemas.microsoft.com/office/drawing/2014/main" val="3477298644"/>
                    </a:ext>
                  </a:extLst>
                </a:gridCol>
                <a:gridCol w="548508">
                  <a:extLst>
                    <a:ext uri="{9D8B030D-6E8A-4147-A177-3AD203B41FA5}">
                      <a16:colId xmlns:a16="http://schemas.microsoft.com/office/drawing/2014/main" val="762280970"/>
                    </a:ext>
                  </a:extLst>
                </a:gridCol>
                <a:gridCol w="670400">
                  <a:extLst>
                    <a:ext uri="{9D8B030D-6E8A-4147-A177-3AD203B41FA5}">
                      <a16:colId xmlns:a16="http://schemas.microsoft.com/office/drawing/2014/main" val="1960641894"/>
                    </a:ext>
                  </a:extLst>
                </a:gridCol>
              </a:tblGrid>
              <a:tr h="248839">
                <a:tc gridSpan="3">
                  <a:txBody>
                    <a:bodyPr/>
                    <a:lstStyle/>
                    <a:p>
                      <a:pPr rtl="0" fontAlgn="base"/>
                      <a:r>
                        <a:rPr lang="en-US" sz="1200">
                          <a:effectLst/>
                        </a:rPr>
                        <a:t>Table 1. Sources of Anxiety (N=44) </a:t>
                      </a:r>
                      <a:endParaRPr lang="en-US">
                        <a:effectLst/>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06838077"/>
                  </a:ext>
                </a:extLst>
              </a:tr>
              <a:tr h="263477">
                <a:tc>
                  <a:txBody>
                    <a:bodyPr/>
                    <a:lstStyle/>
                    <a:p>
                      <a:pPr rtl="0" fontAlgn="base"/>
                      <a:r>
                        <a:rPr lang="en-US" sz="1200">
                          <a:effectLst/>
                        </a:rPr>
                        <a:t>Source </a:t>
                      </a:r>
                      <a:endParaRPr lang="en-US">
                        <a:effectLst/>
                      </a:endParaRPr>
                    </a:p>
                  </a:txBody>
                  <a:tcPr/>
                </a:tc>
                <a:tc>
                  <a:txBody>
                    <a:bodyPr/>
                    <a:lstStyle/>
                    <a:p>
                      <a:pPr algn="ctr" rtl="0" fontAlgn="base"/>
                      <a:r>
                        <a:rPr lang="en-US" sz="1200">
                          <a:effectLst/>
                        </a:rPr>
                        <a:t>n </a:t>
                      </a:r>
                      <a:endParaRPr lang="en-US">
                        <a:effectLst/>
                      </a:endParaRPr>
                    </a:p>
                  </a:txBody>
                  <a:tcPr/>
                </a:tc>
                <a:tc>
                  <a:txBody>
                    <a:bodyPr/>
                    <a:lstStyle/>
                    <a:p>
                      <a:pPr algn="ctr" rtl="0" fontAlgn="base"/>
                      <a:r>
                        <a:rPr lang="en-US" sz="1200">
                          <a:effectLst/>
                        </a:rPr>
                        <a:t>% </a:t>
                      </a:r>
                      <a:endParaRPr lang="en-US">
                        <a:effectLst/>
                      </a:endParaRPr>
                    </a:p>
                  </a:txBody>
                  <a:tcPr/>
                </a:tc>
                <a:extLst>
                  <a:ext uri="{0D108BD9-81ED-4DB2-BD59-A6C34878D82A}">
                    <a16:rowId xmlns:a16="http://schemas.microsoft.com/office/drawing/2014/main" val="625748002"/>
                  </a:ext>
                </a:extLst>
              </a:tr>
              <a:tr h="263477">
                <a:tc>
                  <a:txBody>
                    <a:bodyPr/>
                    <a:lstStyle/>
                    <a:p>
                      <a:pPr rtl="0" fontAlgn="base"/>
                      <a:r>
                        <a:rPr lang="en-US" sz="1200">
                          <a:effectLst/>
                        </a:rPr>
                        <a:t>Quizzed about my knowledge </a:t>
                      </a:r>
                      <a:endParaRPr lang="en-US">
                        <a:effectLst/>
                      </a:endParaRPr>
                    </a:p>
                  </a:txBody>
                  <a:tcPr/>
                </a:tc>
                <a:tc>
                  <a:txBody>
                    <a:bodyPr/>
                    <a:lstStyle/>
                    <a:p>
                      <a:pPr algn="ctr" rtl="0" fontAlgn="base"/>
                      <a:r>
                        <a:rPr lang="en-US" sz="1200">
                          <a:effectLst/>
                        </a:rPr>
                        <a:t>36 </a:t>
                      </a:r>
                      <a:endParaRPr lang="en-US">
                        <a:effectLst/>
                      </a:endParaRPr>
                    </a:p>
                  </a:txBody>
                  <a:tcPr/>
                </a:tc>
                <a:tc>
                  <a:txBody>
                    <a:bodyPr/>
                    <a:lstStyle/>
                    <a:p>
                      <a:pPr algn="ctr" rtl="0" fontAlgn="base"/>
                      <a:r>
                        <a:rPr lang="en-US" sz="1200">
                          <a:effectLst/>
                        </a:rPr>
                        <a:t>81.8% </a:t>
                      </a:r>
                      <a:endParaRPr lang="en-US">
                        <a:effectLst/>
                      </a:endParaRPr>
                    </a:p>
                  </a:txBody>
                  <a:tcPr/>
                </a:tc>
                <a:extLst>
                  <a:ext uri="{0D108BD9-81ED-4DB2-BD59-A6C34878D82A}">
                    <a16:rowId xmlns:a16="http://schemas.microsoft.com/office/drawing/2014/main" val="1167227719"/>
                  </a:ext>
                </a:extLst>
              </a:tr>
              <a:tr h="263477">
                <a:tc>
                  <a:txBody>
                    <a:bodyPr/>
                    <a:lstStyle/>
                    <a:p>
                      <a:pPr rtl="0" fontAlgn="base"/>
                      <a:r>
                        <a:rPr lang="en-US" sz="1200">
                          <a:effectLst/>
                        </a:rPr>
                        <a:t>Writing a note </a:t>
                      </a:r>
                      <a:endParaRPr lang="en-US">
                        <a:effectLst/>
                      </a:endParaRPr>
                    </a:p>
                  </a:txBody>
                  <a:tcPr/>
                </a:tc>
                <a:tc>
                  <a:txBody>
                    <a:bodyPr/>
                    <a:lstStyle/>
                    <a:p>
                      <a:pPr algn="ctr" rtl="0" fontAlgn="base"/>
                      <a:r>
                        <a:rPr lang="en-US" sz="1200">
                          <a:effectLst/>
                        </a:rPr>
                        <a:t>24 </a:t>
                      </a:r>
                      <a:endParaRPr lang="en-US">
                        <a:effectLst/>
                      </a:endParaRPr>
                    </a:p>
                  </a:txBody>
                  <a:tcPr/>
                </a:tc>
                <a:tc>
                  <a:txBody>
                    <a:bodyPr/>
                    <a:lstStyle/>
                    <a:p>
                      <a:pPr algn="ctr" rtl="0" fontAlgn="base"/>
                      <a:r>
                        <a:rPr lang="en-US" sz="1200">
                          <a:effectLst/>
                        </a:rPr>
                        <a:t>54.5% </a:t>
                      </a:r>
                      <a:endParaRPr lang="en-US">
                        <a:effectLst/>
                      </a:endParaRPr>
                    </a:p>
                  </a:txBody>
                  <a:tcPr/>
                </a:tc>
                <a:extLst>
                  <a:ext uri="{0D108BD9-81ED-4DB2-BD59-A6C34878D82A}">
                    <a16:rowId xmlns:a16="http://schemas.microsoft.com/office/drawing/2014/main" val="2099642273"/>
                  </a:ext>
                </a:extLst>
              </a:tr>
              <a:tr h="263477">
                <a:tc>
                  <a:txBody>
                    <a:bodyPr/>
                    <a:lstStyle/>
                    <a:p>
                      <a:pPr rtl="0" fontAlgn="base"/>
                      <a:r>
                        <a:rPr lang="en-US" sz="1200">
                          <a:effectLst/>
                        </a:rPr>
                        <a:t>Treating a client on the first day </a:t>
                      </a:r>
                      <a:endParaRPr lang="en-US">
                        <a:effectLst/>
                      </a:endParaRPr>
                    </a:p>
                  </a:txBody>
                  <a:tcPr/>
                </a:tc>
                <a:tc>
                  <a:txBody>
                    <a:bodyPr/>
                    <a:lstStyle/>
                    <a:p>
                      <a:pPr algn="ctr" rtl="0" fontAlgn="base"/>
                      <a:r>
                        <a:rPr lang="en-US" sz="1200">
                          <a:effectLst/>
                        </a:rPr>
                        <a:t>24 </a:t>
                      </a:r>
                      <a:endParaRPr lang="en-US">
                        <a:effectLst/>
                      </a:endParaRPr>
                    </a:p>
                  </a:txBody>
                  <a:tcPr/>
                </a:tc>
                <a:tc>
                  <a:txBody>
                    <a:bodyPr/>
                    <a:lstStyle/>
                    <a:p>
                      <a:pPr algn="ctr" rtl="0" fontAlgn="base"/>
                      <a:r>
                        <a:rPr lang="en-US" sz="1200">
                          <a:effectLst/>
                        </a:rPr>
                        <a:t>54.5% </a:t>
                      </a:r>
                      <a:endParaRPr lang="en-US">
                        <a:effectLst/>
                      </a:endParaRPr>
                    </a:p>
                  </a:txBody>
                  <a:tcPr/>
                </a:tc>
                <a:extLst>
                  <a:ext uri="{0D108BD9-81ED-4DB2-BD59-A6C34878D82A}">
                    <a16:rowId xmlns:a16="http://schemas.microsoft.com/office/drawing/2014/main" val="3275583874"/>
                  </a:ext>
                </a:extLst>
              </a:tr>
              <a:tr h="439127">
                <a:tc>
                  <a:txBody>
                    <a:bodyPr/>
                    <a:lstStyle/>
                    <a:p>
                      <a:pPr rtl="0" fontAlgn="base"/>
                      <a:r>
                        <a:rPr lang="en-US" sz="1200">
                          <a:effectLst/>
                        </a:rPr>
                        <a:t>Interacting with parents, teachers, and other staff </a:t>
                      </a:r>
                      <a:endParaRPr lang="en-US">
                        <a:effectLst/>
                      </a:endParaRPr>
                    </a:p>
                  </a:txBody>
                  <a:tcPr/>
                </a:tc>
                <a:tc>
                  <a:txBody>
                    <a:bodyPr/>
                    <a:lstStyle/>
                    <a:p>
                      <a:pPr algn="ctr" rtl="0" fontAlgn="base"/>
                      <a:r>
                        <a:rPr lang="en-US" sz="1200">
                          <a:effectLst/>
                        </a:rPr>
                        <a:t>20 </a:t>
                      </a:r>
                      <a:endParaRPr lang="en-US">
                        <a:effectLst/>
                      </a:endParaRPr>
                    </a:p>
                  </a:txBody>
                  <a:tcPr/>
                </a:tc>
                <a:tc>
                  <a:txBody>
                    <a:bodyPr/>
                    <a:lstStyle/>
                    <a:p>
                      <a:pPr algn="ctr" rtl="0" fontAlgn="base"/>
                      <a:r>
                        <a:rPr lang="en-US" sz="1200">
                          <a:effectLst/>
                        </a:rPr>
                        <a:t>45.5% </a:t>
                      </a:r>
                      <a:endParaRPr lang="en-US">
                        <a:effectLst/>
                      </a:endParaRPr>
                    </a:p>
                  </a:txBody>
                  <a:tcPr/>
                </a:tc>
                <a:extLst>
                  <a:ext uri="{0D108BD9-81ED-4DB2-BD59-A6C34878D82A}">
                    <a16:rowId xmlns:a16="http://schemas.microsoft.com/office/drawing/2014/main" val="3374193160"/>
                  </a:ext>
                </a:extLst>
              </a:tr>
              <a:tr h="263477">
                <a:tc>
                  <a:txBody>
                    <a:bodyPr/>
                    <a:lstStyle/>
                    <a:p>
                      <a:pPr rtl="0" fontAlgn="base"/>
                      <a:r>
                        <a:rPr lang="en-US" sz="1200">
                          <a:effectLst/>
                        </a:rPr>
                        <a:t>Completing an evaluation </a:t>
                      </a:r>
                      <a:endParaRPr lang="en-US">
                        <a:effectLst/>
                      </a:endParaRPr>
                    </a:p>
                  </a:txBody>
                  <a:tcPr/>
                </a:tc>
                <a:tc>
                  <a:txBody>
                    <a:bodyPr/>
                    <a:lstStyle/>
                    <a:p>
                      <a:pPr algn="ctr" rtl="0" fontAlgn="base"/>
                      <a:r>
                        <a:rPr lang="en-US" sz="1200">
                          <a:effectLst/>
                        </a:rPr>
                        <a:t>14 </a:t>
                      </a:r>
                      <a:endParaRPr lang="en-US">
                        <a:effectLst/>
                      </a:endParaRPr>
                    </a:p>
                  </a:txBody>
                  <a:tcPr/>
                </a:tc>
                <a:tc>
                  <a:txBody>
                    <a:bodyPr/>
                    <a:lstStyle/>
                    <a:p>
                      <a:pPr algn="ctr" rtl="0" fontAlgn="base"/>
                      <a:r>
                        <a:rPr lang="en-US" sz="1200">
                          <a:effectLst/>
                        </a:rPr>
                        <a:t>31.8% </a:t>
                      </a:r>
                      <a:endParaRPr lang="en-US">
                        <a:effectLst/>
                      </a:endParaRPr>
                    </a:p>
                  </a:txBody>
                  <a:tcPr/>
                </a:tc>
                <a:extLst>
                  <a:ext uri="{0D108BD9-81ED-4DB2-BD59-A6C34878D82A}">
                    <a16:rowId xmlns:a16="http://schemas.microsoft.com/office/drawing/2014/main" val="721025460"/>
                  </a:ext>
                </a:extLst>
              </a:tr>
              <a:tr h="263477">
                <a:tc>
                  <a:txBody>
                    <a:bodyPr/>
                    <a:lstStyle/>
                    <a:p>
                      <a:pPr rtl="0" fontAlgn="base"/>
                      <a:r>
                        <a:rPr lang="en-US" sz="1200">
                          <a:effectLst/>
                        </a:rPr>
                        <a:t>Ability to ask questions </a:t>
                      </a:r>
                      <a:endParaRPr lang="en-US">
                        <a:effectLst/>
                      </a:endParaRPr>
                    </a:p>
                  </a:txBody>
                  <a:tcPr/>
                </a:tc>
                <a:tc>
                  <a:txBody>
                    <a:bodyPr/>
                    <a:lstStyle/>
                    <a:p>
                      <a:pPr algn="ctr" rtl="0" fontAlgn="base"/>
                      <a:r>
                        <a:rPr lang="en-US" sz="1200">
                          <a:effectLst/>
                        </a:rPr>
                        <a:t>14 </a:t>
                      </a:r>
                      <a:endParaRPr lang="en-US">
                        <a:effectLst/>
                      </a:endParaRPr>
                    </a:p>
                  </a:txBody>
                  <a:tcPr/>
                </a:tc>
                <a:tc>
                  <a:txBody>
                    <a:bodyPr/>
                    <a:lstStyle/>
                    <a:p>
                      <a:pPr algn="ctr" rtl="0" fontAlgn="base"/>
                      <a:r>
                        <a:rPr lang="en-US" sz="1200">
                          <a:effectLst/>
                        </a:rPr>
                        <a:t>31.8% </a:t>
                      </a:r>
                      <a:endParaRPr lang="en-US">
                        <a:effectLst/>
                      </a:endParaRPr>
                    </a:p>
                  </a:txBody>
                  <a:tcPr/>
                </a:tc>
                <a:extLst>
                  <a:ext uri="{0D108BD9-81ED-4DB2-BD59-A6C34878D82A}">
                    <a16:rowId xmlns:a16="http://schemas.microsoft.com/office/drawing/2014/main" val="3981447870"/>
                  </a:ext>
                </a:extLst>
              </a:tr>
              <a:tr h="263477">
                <a:tc>
                  <a:txBody>
                    <a:bodyPr/>
                    <a:lstStyle/>
                    <a:p>
                      <a:pPr rtl="0" fontAlgn="base"/>
                      <a:r>
                        <a:rPr lang="en-US" sz="1200">
                          <a:effectLst/>
                        </a:rPr>
                        <a:t>Working without a break </a:t>
                      </a:r>
                      <a:endParaRPr lang="en-US">
                        <a:effectLst/>
                      </a:endParaRPr>
                    </a:p>
                  </a:txBody>
                  <a:tcPr/>
                </a:tc>
                <a:tc>
                  <a:txBody>
                    <a:bodyPr/>
                    <a:lstStyle/>
                    <a:p>
                      <a:pPr algn="ctr" rtl="0" fontAlgn="base"/>
                      <a:r>
                        <a:rPr lang="en-US" sz="1200">
                          <a:effectLst/>
                        </a:rPr>
                        <a:t>6 </a:t>
                      </a:r>
                      <a:endParaRPr lang="en-US">
                        <a:effectLst/>
                      </a:endParaRPr>
                    </a:p>
                  </a:txBody>
                  <a:tcPr/>
                </a:tc>
                <a:tc>
                  <a:txBody>
                    <a:bodyPr/>
                    <a:lstStyle/>
                    <a:p>
                      <a:pPr algn="ctr" rtl="0" fontAlgn="base"/>
                      <a:r>
                        <a:rPr lang="en-US" sz="1200">
                          <a:effectLst/>
                        </a:rPr>
                        <a:t>13.6% </a:t>
                      </a:r>
                      <a:endParaRPr lang="en-US">
                        <a:effectLst/>
                      </a:endParaRPr>
                    </a:p>
                  </a:txBody>
                  <a:tcPr/>
                </a:tc>
                <a:extLst>
                  <a:ext uri="{0D108BD9-81ED-4DB2-BD59-A6C34878D82A}">
                    <a16:rowId xmlns:a16="http://schemas.microsoft.com/office/drawing/2014/main" val="36121894"/>
                  </a:ext>
                </a:extLst>
              </a:tr>
              <a:tr h="263477">
                <a:tc>
                  <a:txBody>
                    <a:bodyPr/>
                    <a:lstStyle/>
                    <a:p>
                      <a:pPr rtl="0" fontAlgn="base"/>
                      <a:r>
                        <a:rPr lang="en-US" sz="1200">
                          <a:effectLst/>
                        </a:rPr>
                        <a:t>Other </a:t>
                      </a:r>
                      <a:endParaRPr lang="en-US">
                        <a:effectLst/>
                      </a:endParaRPr>
                    </a:p>
                  </a:txBody>
                  <a:tcPr/>
                </a:tc>
                <a:tc>
                  <a:txBody>
                    <a:bodyPr/>
                    <a:lstStyle/>
                    <a:p>
                      <a:pPr algn="ctr" rtl="0" fontAlgn="base"/>
                      <a:r>
                        <a:rPr lang="en-US" sz="1200">
                          <a:effectLst/>
                        </a:rPr>
                        <a:t>3 </a:t>
                      </a:r>
                      <a:endParaRPr lang="en-US">
                        <a:effectLst/>
                      </a:endParaRPr>
                    </a:p>
                  </a:txBody>
                  <a:tcPr/>
                </a:tc>
                <a:tc>
                  <a:txBody>
                    <a:bodyPr/>
                    <a:lstStyle/>
                    <a:p>
                      <a:pPr algn="ctr" rtl="0" fontAlgn="base"/>
                      <a:r>
                        <a:rPr lang="en-US" sz="1200">
                          <a:effectLst/>
                        </a:rPr>
                        <a:t>6.8% </a:t>
                      </a:r>
                      <a:endParaRPr lang="en-US">
                        <a:effectLst/>
                      </a:endParaRPr>
                    </a:p>
                  </a:txBody>
                  <a:tcPr/>
                </a:tc>
                <a:extLst>
                  <a:ext uri="{0D108BD9-81ED-4DB2-BD59-A6C34878D82A}">
                    <a16:rowId xmlns:a16="http://schemas.microsoft.com/office/drawing/2014/main" val="1429372185"/>
                  </a:ext>
                </a:extLst>
              </a:tr>
            </a:tbl>
          </a:graphicData>
        </a:graphic>
      </p:graphicFrame>
      <p:graphicFrame>
        <p:nvGraphicFramePr>
          <p:cNvPr id="8" name="Table 7">
            <a:extLst>
              <a:ext uri="{FF2B5EF4-FFF2-40B4-BE49-F238E27FC236}">
                <a16:creationId xmlns:a16="http://schemas.microsoft.com/office/drawing/2014/main" id="{916F3B41-3B2C-4324-A6C5-62901473C2A9}"/>
              </a:ext>
            </a:extLst>
          </p:cNvPr>
          <p:cNvGraphicFramePr>
            <a:graphicFrameLocks noGrp="1"/>
          </p:cNvGraphicFramePr>
          <p:nvPr>
            <p:extLst>
              <p:ext uri="{D42A27DB-BD31-4B8C-83A1-F6EECF244321}">
                <p14:modId xmlns:p14="http://schemas.microsoft.com/office/powerpoint/2010/main" val="179293657"/>
              </p:ext>
            </p:extLst>
          </p:nvPr>
        </p:nvGraphicFramePr>
        <p:xfrm>
          <a:off x="5056201" y="6115270"/>
          <a:ext cx="5388152" cy="3775897"/>
        </p:xfrm>
        <a:graphic>
          <a:graphicData uri="http://schemas.openxmlformats.org/drawingml/2006/table">
            <a:tbl>
              <a:tblPr firstRow="1" bandRow="1">
                <a:tableStyleId>{5C22544A-7EE6-4342-B048-85BDC9FD1C3A}</a:tableStyleId>
              </a:tblPr>
              <a:tblGrid>
                <a:gridCol w="1481309">
                  <a:extLst>
                    <a:ext uri="{9D8B030D-6E8A-4147-A177-3AD203B41FA5}">
                      <a16:colId xmlns:a16="http://schemas.microsoft.com/office/drawing/2014/main" val="1547943915"/>
                    </a:ext>
                  </a:extLst>
                </a:gridCol>
                <a:gridCol w="935563">
                  <a:extLst>
                    <a:ext uri="{9D8B030D-6E8A-4147-A177-3AD203B41FA5}">
                      <a16:colId xmlns:a16="http://schemas.microsoft.com/office/drawing/2014/main" val="2767375008"/>
                    </a:ext>
                  </a:extLst>
                </a:gridCol>
                <a:gridCol w="987539">
                  <a:extLst>
                    <a:ext uri="{9D8B030D-6E8A-4147-A177-3AD203B41FA5}">
                      <a16:colId xmlns:a16="http://schemas.microsoft.com/office/drawing/2014/main" val="898598610"/>
                    </a:ext>
                  </a:extLst>
                </a:gridCol>
                <a:gridCol w="935563">
                  <a:extLst>
                    <a:ext uri="{9D8B030D-6E8A-4147-A177-3AD203B41FA5}">
                      <a16:colId xmlns:a16="http://schemas.microsoft.com/office/drawing/2014/main" val="411394373"/>
                    </a:ext>
                  </a:extLst>
                </a:gridCol>
                <a:gridCol w="1048178">
                  <a:extLst>
                    <a:ext uri="{9D8B030D-6E8A-4147-A177-3AD203B41FA5}">
                      <a16:colId xmlns:a16="http://schemas.microsoft.com/office/drawing/2014/main" val="1490912635"/>
                    </a:ext>
                  </a:extLst>
                </a:gridCol>
              </a:tblGrid>
              <a:tr h="240284">
                <a:tc gridSpan="5">
                  <a:txBody>
                    <a:bodyPr/>
                    <a:lstStyle/>
                    <a:p>
                      <a:pPr rtl="0" fontAlgn="base"/>
                      <a:r>
                        <a:rPr lang="en-US" sz="800">
                          <a:effectLst/>
                        </a:rPr>
                        <a:t>Table 2. Factor that had a positive or negative influence on Pediatric Level I Fieldwork experience. </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3109674"/>
                  </a:ext>
                </a:extLst>
              </a:tr>
              <a:tr h="240284">
                <a:tc>
                  <a:txBody>
                    <a:bodyPr/>
                    <a:lstStyle/>
                    <a:p>
                      <a:pPr rtl="0" fontAlgn="base"/>
                      <a:r>
                        <a:rPr lang="en-US" sz="800">
                          <a:effectLst/>
                        </a:rPr>
                        <a:t>Factor </a:t>
                      </a:r>
                    </a:p>
                  </a:txBody>
                  <a:tcPr/>
                </a:tc>
                <a:tc gridSpan="2">
                  <a:txBody>
                    <a:bodyPr/>
                    <a:lstStyle/>
                    <a:p>
                      <a:pPr rtl="0" fontAlgn="base"/>
                      <a:r>
                        <a:rPr lang="en-US" sz="800">
                          <a:effectLst/>
                        </a:rPr>
                        <a:t>Positive Experience </a:t>
                      </a:r>
                    </a:p>
                  </a:txBody>
                  <a:tcPr/>
                </a:tc>
                <a:tc hMerge="1">
                  <a:txBody>
                    <a:bodyPr/>
                    <a:lstStyle/>
                    <a:p>
                      <a:endParaRPr lang="en-US"/>
                    </a:p>
                  </a:txBody>
                  <a:tcPr/>
                </a:tc>
                <a:tc gridSpan="2">
                  <a:txBody>
                    <a:bodyPr/>
                    <a:lstStyle/>
                    <a:p>
                      <a:pPr rtl="0" fontAlgn="base"/>
                      <a:r>
                        <a:rPr lang="en-US" sz="800">
                          <a:effectLst/>
                        </a:rPr>
                        <a:t>Negative Experience </a:t>
                      </a:r>
                    </a:p>
                  </a:txBody>
                  <a:tcPr/>
                </a:tc>
                <a:tc hMerge="1">
                  <a:txBody>
                    <a:bodyPr/>
                    <a:lstStyle/>
                    <a:p>
                      <a:endParaRPr lang="en-US"/>
                    </a:p>
                  </a:txBody>
                  <a:tcPr/>
                </a:tc>
                <a:extLst>
                  <a:ext uri="{0D108BD9-81ED-4DB2-BD59-A6C34878D82A}">
                    <a16:rowId xmlns:a16="http://schemas.microsoft.com/office/drawing/2014/main" val="2347819090"/>
                  </a:ext>
                </a:extLst>
              </a:tr>
              <a:tr h="240284">
                <a:tc>
                  <a:txBody>
                    <a:bodyPr/>
                    <a:lstStyle/>
                    <a:p>
                      <a:pPr rtl="0" fontAlgn="base"/>
                      <a:r>
                        <a:rPr lang="en-US" sz="800">
                          <a:effectLst/>
                        </a:rPr>
                        <a:t>  </a:t>
                      </a:r>
                    </a:p>
                  </a:txBody>
                  <a:tcPr/>
                </a:tc>
                <a:tc>
                  <a:txBody>
                    <a:bodyPr/>
                    <a:lstStyle/>
                    <a:p>
                      <a:pPr algn="ctr" rtl="0" fontAlgn="base"/>
                      <a:r>
                        <a:rPr lang="en-US" sz="800">
                          <a:effectLst/>
                        </a:rPr>
                        <a:t>n </a:t>
                      </a:r>
                    </a:p>
                  </a:txBody>
                  <a:tcPr/>
                </a:tc>
                <a:tc>
                  <a:txBody>
                    <a:bodyPr/>
                    <a:lstStyle/>
                    <a:p>
                      <a:pPr algn="ctr" rtl="0" fontAlgn="base"/>
                      <a:r>
                        <a:rPr lang="en-US" sz="800">
                          <a:effectLst/>
                        </a:rPr>
                        <a:t>% </a:t>
                      </a:r>
                    </a:p>
                  </a:txBody>
                  <a:tcPr/>
                </a:tc>
                <a:tc>
                  <a:txBody>
                    <a:bodyPr/>
                    <a:lstStyle/>
                    <a:p>
                      <a:pPr algn="ctr" rtl="0" fontAlgn="base"/>
                      <a:r>
                        <a:rPr lang="en-US" sz="800">
                          <a:effectLst/>
                        </a:rPr>
                        <a:t>n </a:t>
                      </a:r>
                    </a:p>
                  </a:txBody>
                  <a:tcPr/>
                </a:tc>
                <a:tc>
                  <a:txBody>
                    <a:bodyPr/>
                    <a:lstStyle/>
                    <a:p>
                      <a:pPr algn="ctr" rtl="0" fontAlgn="base"/>
                      <a:r>
                        <a:rPr lang="en-US" sz="800">
                          <a:effectLst/>
                        </a:rPr>
                        <a:t>% </a:t>
                      </a:r>
                    </a:p>
                  </a:txBody>
                  <a:tcPr/>
                </a:tc>
                <a:extLst>
                  <a:ext uri="{0D108BD9-81ED-4DB2-BD59-A6C34878D82A}">
                    <a16:rowId xmlns:a16="http://schemas.microsoft.com/office/drawing/2014/main" val="1970358703"/>
                  </a:ext>
                </a:extLst>
              </a:tr>
              <a:tr h="240284">
                <a:tc>
                  <a:txBody>
                    <a:bodyPr/>
                    <a:lstStyle/>
                    <a:p>
                      <a:pPr rtl="0" fontAlgn="base"/>
                      <a:r>
                        <a:rPr lang="en-US" sz="800">
                          <a:effectLst/>
                        </a:rPr>
                        <a:t>Hours of Work </a:t>
                      </a:r>
                    </a:p>
                  </a:txBody>
                  <a:tcPr/>
                </a:tc>
                <a:tc>
                  <a:txBody>
                    <a:bodyPr/>
                    <a:lstStyle/>
                    <a:p>
                      <a:pPr algn="ctr" rtl="0" fontAlgn="base"/>
                      <a:r>
                        <a:rPr lang="en-US" sz="800">
                          <a:effectLst/>
                        </a:rPr>
                        <a:t>40 </a:t>
                      </a:r>
                    </a:p>
                  </a:txBody>
                  <a:tcPr/>
                </a:tc>
                <a:tc>
                  <a:txBody>
                    <a:bodyPr/>
                    <a:lstStyle/>
                    <a:p>
                      <a:pPr algn="ctr" rtl="0" fontAlgn="base"/>
                      <a:r>
                        <a:rPr lang="en-US" sz="800">
                          <a:effectLst/>
                        </a:rPr>
                        <a:t>93% </a:t>
                      </a:r>
                    </a:p>
                  </a:txBody>
                  <a:tcPr/>
                </a:tc>
                <a:tc>
                  <a:txBody>
                    <a:bodyPr/>
                    <a:lstStyle/>
                    <a:p>
                      <a:pPr algn="ctr" rtl="0" fontAlgn="base"/>
                      <a:r>
                        <a:rPr lang="en-US" sz="800">
                          <a:effectLst/>
                        </a:rPr>
                        <a:t>3 </a:t>
                      </a:r>
                    </a:p>
                  </a:txBody>
                  <a:tcPr/>
                </a:tc>
                <a:tc>
                  <a:txBody>
                    <a:bodyPr/>
                    <a:lstStyle/>
                    <a:p>
                      <a:pPr algn="ctr" rtl="0" fontAlgn="base"/>
                      <a:r>
                        <a:rPr lang="en-US" sz="800">
                          <a:effectLst/>
                        </a:rPr>
                        <a:t>7% </a:t>
                      </a:r>
                    </a:p>
                  </a:txBody>
                  <a:tcPr/>
                </a:tc>
                <a:extLst>
                  <a:ext uri="{0D108BD9-81ED-4DB2-BD59-A6C34878D82A}">
                    <a16:rowId xmlns:a16="http://schemas.microsoft.com/office/drawing/2014/main" val="3177318433"/>
                  </a:ext>
                </a:extLst>
              </a:tr>
              <a:tr h="240284">
                <a:tc>
                  <a:txBody>
                    <a:bodyPr/>
                    <a:lstStyle/>
                    <a:p>
                      <a:pPr rtl="0" fontAlgn="base"/>
                      <a:r>
                        <a:rPr lang="en-US" sz="800">
                          <a:effectLst/>
                        </a:rPr>
                        <a:t>Location </a:t>
                      </a:r>
                    </a:p>
                  </a:txBody>
                  <a:tcPr/>
                </a:tc>
                <a:tc>
                  <a:txBody>
                    <a:bodyPr/>
                    <a:lstStyle/>
                    <a:p>
                      <a:pPr algn="ctr" rtl="0" fontAlgn="base"/>
                      <a:r>
                        <a:rPr lang="en-US" sz="800">
                          <a:effectLst/>
                        </a:rPr>
                        <a:t>38 </a:t>
                      </a:r>
                    </a:p>
                  </a:txBody>
                  <a:tcPr/>
                </a:tc>
                <a:tc>
                  <a:txBody>
                    <a:bodyPr/>
                    <a:lstStyle/>
                    <a:p>
                      <a:pPr algn="ctr" rtl="0" fontAlgn="base"/>
                      <a:r>
                        <a:rPr lang="en-US" sz="800">
                          <a:effectLst/>
                        </a:rPr>
                        <a:t>88.4% </a:t>
                      </a:r>
                    </a:p>
                  </a:txBody>
                  <a:tcPr/>
                </a:tc>
                <a:tc>
                  <a:txBody>
                    <a:bodyPr/>
                    <a:lstStyle/>
                    <a:p>
                      <a:pPr algn="ctr" rtl="0" fontAlgn="base"/>
                      <a:r>
                        <a:rPr lang="en-US" sz="800">
                          <a:effectLst/>
                        </a:rPr>
                        <a:t>5 </a:t>
                      </a:r>
                    </a:p>
                  </a:txBody>
                  <a:tcPr/>
                </a:tc>
                <a:tc>
                  <a:txBody>
                    <a:bodyPr/>
                    <a:lstStyle/>
                    <a:p>
                      <a:pPr algn="ctr" rtl="0" fontAlgn="base"/>
                      <a:r>
                        <a:rPr lang="en-US" sz="800">
                          <a:effectLst/>
                        </a:rPr>
                        <a:t>11.6% </a:t>
                      </a:r>
                    </a:p>
                  </a:txBody>
                  <a:tcPr/>
                </a:tc>
                <a:extLst>
                  <a:ext uri="{0D108BD9-81ED-4DB2-BD59-A6C34878D82A}">
                    <a16:rowId xmlns:a16="http://schemas.microsoft.com/office/drawing/2014/main" val="3098378089"/>
                  </a:ext>
                </a:extLst>
              </a:tr>
              <a:tr h="240284">
                <a:tc>
                  <a:txBody>
                    <a:bodyPr/>
                    <a:lstStyle/>
                    <a:p>
                      <a:pPr rtl="0" fontAlgn="base"/>
                      <a:r>
                        <a:rPr lang="en-US" sz="800">
                          <a:effectLst/>
                        </a:rPr>
                        <a:t>Perceived Preparedness </a:t>
                      </a:r>
                    </a:p>
                  </a:txBody>
                  <a:tcPr/>
                </a:tc>
                <a:tc>
                  <a:txBody>
                    <a:bodyPr/>
                    <a:lstStyle/>
                    <a:p>
                      <a:pPr algn="ctr" rtl="0" fontAlgn="base"/>
                      <a:r>
                        <a:rPr lang="en-US" sz="800">
                          <a:effectLst/>
                        </a:rPr>
                        <a:t>29 </a:t>
                      </a:r>
                    </a:p>
                  </a:txBody>
                  <a:tcPr/>
                </a:tc>
                <a:tc>
                  <a:txBody>
                    <a:bodyPr/>
                    <a:lstStyle/>
                    <a:p>
                      <a:pPr algn="ctr" rtl="0" fontAlgn="base"/>
                      <a:r>
                        <a:rPr lang="en-US" sz="800">
                          <a:effectLst/>
                        </a:rPr>
                        <a:t>37.4% </a:t>
                      </a:r>
                    </a:p>
                  </a:txBody>
                  <a:tcPr/>
                </a:tc>
                <a:tc>
                  <a:txBody>
                    <a:bodyPr/>
                    <a:lstStyle/>
                    <a:p>
                      <a:pPr algn="ctr" rtl="0" fontAlgn="base"/>
                      <a:r>
                        <a:rPr lang="en-US" sz="800">
                          <a:effectLst/>
                        </a:rPr>
                        <a:t>14 </a:t>
                      </a:r>
                    </a:p>
                  </a:txBody>
                  <a:tcPr/>
                </a:tc>
                <a:tc>
                  <a:txBody>
                    <a:bodyPr/>
                    <a:lstStyle/>
                    <a:p>
                      <a:pPr algn="ctr" rtl="0" fontAlgn="base"/>
                      <a:r>
                        <a:rPr lang="en-US" sz="800">
                          <a:effectLst/>
                        </a:rPr>
                        <a:t>32.6% </a:t>
                      </a:r>
                    </a:p>
                  </a:txBody>
                  <a:tcPr/>
                </a:tc>
                <a:extLst>
                  <a:ext uri="{0D108BD9-81ED-4DB2-BD59-A6C34878D82A}">
                    <a16:rowId xmlns:a16="http://schemas.microsoft.com/office/drawing/2014/main" val="3548775560"/>
                  </a:ext>
                </a:extLst>
              </a:tr>
              <a:tr h="377591">
                <a:tc>
                  <a:txBody>
                    <a:bodyPr/>
                    <a:lstStyle/>
                    <a:p>
                      <a:pPr rtl="0" fontAlgn="base"/>
                      <a:r>
                        <a:rPr lang="en-US" sz="800">
                          <a:effectLst/>
                        </a:rPr>
                        <a:t>Previous Experience with Children </a:t>
                      </a:r>
                    </a:p>
                  </a:txBody>
                  <a:tcPr/>
                </a:tc>
                <a:tc>
                  <a:txBody>
                    <a:bodyPr/>
                    <a:lstStyle/>
                    <a:p>
                      <a:pPr algn="ctr" rtl="0" fontAlgn="base"/>
                      <a:r>
                        <a:rPr lang="en-US" sz="800">
                          <a:effectLst/>
                        </a:rPr>
                        <a:t>35 </a:t>
                      </a:r>
                    </a:p>
                  </a:txBody>
                  <a:tcPr/>
                </a:tc>
                <a:tc>
                  <a:txBody>
                    <a:bodyPr/>
                    <a:lstStyle/>
                    <a:p>
                      <a:pPr algn="ctr" rtl="0" fontAlgn="base"/>
                      <a:r>
                        <a:rPr lang="en-US" sz="800">
                          <a:effectLst/>
                        </a:rPr>
                        <a:t>79.5% </a:t>
                      </a:r>
                    </a:p>
                  </a:txBody>
                  <a:tcPr/>
                </a:tc>
                <a:tc>
                  <a:txBody>
                    <a:bodyPr/>
                    <a:lstStyle/>
                    <a:p>
                      <a:pPr algn="ctr" rtl="0" fontAlgn="base"/>
                      <a:r>
                        <a:rPr lang="en-US" sz="800">
                          <a:effectLst/>
                        </a:rPr>
                        <a:t>9 </a:t>
                      </a:r>
                    </a:p>
                  </a:txBody>
                  <a:tcPr/>
                </a:tc>
                <a:tc>
                  <a:txBody>
                    <a:bodyPr/>
                    <a:lstStyle/>
                    <a:p>
                      <a:pPr algn="ctr" rtl="0" fontAlgn="base"/>
                      <a:r>
                        <a:rPr lang="en-US" sz="800">
                          <a:effectLst/>
                        </a:rPr>
                        <a:t>20.5% </a:t>
                      </a:r>
                    </a:p>
                  </a:txBody>
                  <a:tcPr/>
                </a:tc>
                <a:extLst>
                  <a:ext uri="{0D108BD9-81ED-4DB2-BD59-A6C34878D82A}">
                    <a16:rowId xmlns:a16="http://schemas.microsoft.com/office/drawing/2014/main" val="4206222808"/>
                  </a:ext>
                </a:extLst>
              </a:tr>
              <a:tr h="240284">
                <a:tc>
                  <a:txBody>
                    <a:bodyPr/>
                    <a:lstStyle/>
                    <a:p>
                      <a:pPr rtl="0" fontAlgn="base"/>
                      <a:r>
                        <a:rPr lang="en-US" sz="800">
                          <a:effectLst/>
                        </a:rPr>
                        <a:t>Overall Pediatric Experience </a:t>
                      </a:r>
                    </a:p>
                  </a:txBody>
                  <a:tcPr/>
                </a:tc>
                <a:tc>
                  <a:txBody>
                    <a:bodyPr/>
                    <a:lstStyle/>
                    <a:p>
                      <a:pPr algn="ctr" rtl="0" fontAlgn="base"/>
                      <a:r>
                        <a:rPr lang="en-US" sz="800">
                          <a:effectLst/>
                        </a:rPr>
                        <a:t>38 </a:t>
                      </a:r>
                    </a:p>
                  </a:txBody>
                  <a:tcPr/>
                </a:tc>
                <a:tc>
                  <a:txBody>
                    <a:bodyPr/>
                    <a:lstStyle/>
                    <a:p>
                      <a:pPr algn="ctr" rtl="0" fontAlgn="base"/>
                      <a:r>
                        <a:rPr lang="en-US" sz="800">
                          <a:effectLst/>
                        </a:rPr>
                        <a:t>86.4% </a:t>
                      </a:r>
                    </a:p>
                  </a:txBody>
                  <a:tcPr/>
                </a:tc>
                <a:tc>
                  <a:txBody>
                    <a:bodyPr/>
                    <a:lstStyle/>
                    <a:p>
                      <a:pPr algn="ctr" rtl="0" fontAlgn="base"/>
                      <a:r>
                        <a:rPr lang="en-US" sz="800">
                          <a:effectLst/>
                        </a:rPr>
                        <a:t>6 </a:t>
                      </a:r>
                    </a:p>
                  </a:txBody>
                  <a:tcPr/>
                </a:tc>
                <a:tc>
                  <a:txBody>
                    <a:bodyPr/>
                    <a:lstStyle/>
                    <a:p>
                      <a:pPr algn="ctr" rtl="0" fontAlgn="base"/>
                      <a:r>
                        <a:rPr lang="en-US" sz="800">
                          <a:effectLst/>
                        </a:rPr>
                        <a:t>13.6% </a:t>
                      </a:r>
                    </a:p>
                  </a:txBody>
                  <a:tcPr/>
                </a:tc>
                <a:extLst>
                  <a:ext uri="{0D108BD9-81ED-4DB2-BD59-A6C34878D82A}">
                    <a16:rowId xmlns:a16="http://schemas.microsoft.com/office/drawing/2014/main" val="2685660696"/>
                  </a:ext>
                </a:extLst>
              </a:tr>
              <a:tr h="240284">
                <a:tc>
                  <a:txBody>
                    <a:bodyPr/>
                    <a:lstStyle/>
                    <a:p>
                      <a:pPr rtl="0" fontAlgn="base"/>
                      <a:r>
                        <a:rPr lang="en-US" sz="800">
                          <a:effectLst/>
                        </a:rPr>
                        <a:t>Relationship with Supervisor </a:t>
                      </a:r>
                    </a:p>
                  </a:txBody>
                  <a:tcPr/>
                </a:tc>
                <a:tc>
                  <a:txBody>
                    <a:bodyPr/>
                    <a:lstStyle/>
                    <a:p>
                      <a:pPr algn="ctr" rtl="0" fontAlgn="base"/>
                      <a:r>
                        <a:rPr lang="en-US" sz="800">
                          <a:effectLst/>
                        </a:rPr>
                        <a:t>36 </a:t>
                      </a:r>
                    </a:p>
                  </a:txBody>
                  <a:tcPr/>
                </a:tc>
                <a:tc>
                  <a:txBody>
                    <a:bodyPr/>
                    <a:lstStyle/>
                    <a:p>
                      <a:pPr algn="ctr" rtl="0" fontAlgn="base"/>
                      <a:r>
                        <a:rPr lang="en-US" sz="800">
                          <a:effectLst/>
                        </a:rPr>
                        <a:t>83.7% </a:t>
                      </a:r>
                    </a:p>
                  </a:txBody>
                  <a:tcPr/>
                </a:tc>
                <a:tc>
                  <a:txBody>
                    <a:bodyPr/>
                    <a:lstStyle/>
                    <a:p>
                      <a:pPr algn="ctr" rtl="0" fontAlgn="base"/>
                      <a:r>
                        <a:rPr lang="en-US" sz="800">
                          <a:effectLst/>
                        </a:rPr>
                        <a:t>7 </a:t>
                      </a:r>
                    </a:p>
                  </a:txBody>
                  <a:tcPr/>
                </a:tc>
                <a:tc>
                  <a:txBody>
                    <a:bodyPr/>
                    <a:lstStyle/>
                    <a:p>
                      <a:pPr algn="ctr" rtl="0" fontAlgn="base"/>
                      <a:r>
                        <a:rPr lang="en-US" sz="800">
                          <a:effectLst/>
                        </a:rPr>
                        <a:t>16.3% </a:t>
                      </a:r>
                    </a:p>
                  </a:txBody>
                  <a:tcPr/>
                </a:tc>
                <a:extLst>
                  <a:ext uri="{0D108BD9-81ED-4DB2-BD59-A6C34878D82A}">
                    <a16:rowId xmlns:a16="http://schemas.microsoft.com/office/drawing/2014/main" val="3749516451"/>
                  </a:ext>
                </a:extLst>
              </a:tr>
              <a:tr h="377591">
                <a:tc>
                  <a:txBody>
                    <a:bodyPr/>
                    <a:lstStyle/>
                    <a:p>
                      <a:pPr rtl="0" fontAlgn="base"/>
                      <a:r>
                        <a:rPr lang="en-US" sz="800">
                          <a:effectLst/>
                        </a:rPr>
                        <a:t>Communication with Supervisor </a:t>
                      </a:r>
                    </a:p>
                  </a:txBody>
                  <a:tcPr/>
                </a:tc>
                <a:tc>
                  <a:txBody>
                    <a:bodyPr/>
                    <a:lstStyle/>
                    <a:p>
                      <a:pPr algn="ctr" rtl="0" fontAlgn="base"/>
                      <a:r>
                        <a:rPr lang="en-US" sz="800">
                          <a:effectLst/>
                        </a:rPr>
                        <a:t>36 </a:t>
                      </a:r>
                    </a:p>
                  </a:txBody>
                  <a:tcPr/>
                </a:tc>
                <a:tc>
                  <a:txBody>
                    <a:bodyPr/>
                    <a:lstStyle/>
                    <a:p>
                      <a:pPr algn="ctr" rtl="0" fontAlgn="base"/>
                      <a:r>
                        <a:rPr lang="en-US" sz="800">
                          <a:effectLst/>
                        </a:rPr>
                        <a:t>83.7% </a:t>
                      </a:r>
                    </a:p>
                  </a:txBody>
                  <a:tcPr/>
                </a:tc>
                <a:tc>
                  <a:txBody>
                    <a:bodyPr/>
                    <a:lstStyle/>
                    <a:p>
                      <a:pPr algn="ctr" rtl="0" fontAlgn="base"/>
                      <a:r>
                        <a:rPr lang="en-US" sz="800">
                          <a:effectLst/>
                        </a:rPr>
                        <a:t>7 </a:t>
                      </a:r>
                    </a:p>
                  </a:txBody>
                  <a:tcPr/>
                </a:tc>
                <a:tc>
                  <a:txBody>
                    <a:bodyPr/>
                    <a:lstStyle/>
                    <a:p>
                      <a:pPr algn="ctr" rtl="0" fontAlgn="base"/>
                      <a:r>
                        <a:rPr lang="en-US" sz="800">
                          <a:effectLst/>
                        </a:rPr>
                        <a:t>16.3% </a:t>
                      </a:r>
                    </a:p>
                  </a:txBody>
                  <a:tcPr/>
                </a:tc>
                <a:extLst>
                  <a:ext uri="{0D108BD9-81ED-4DB2-BD59-A6C34878D82A}">
                    <a16:rowId xmlns:a16="http://schemas.microsoft.com/office/drawing/2014/main" val="153204607"/>
                  </a:ext>
                </a:extLst>
              </a:tr>
              <a:tr h="377591">
                <a:tc>
                  <a:txBody>
                    <a:bodyPr/>
                    <a:lstStyle/>
                    <a:p>
                      <a:pPr rtl="0" fontAlgn="base"/>
                      <a:r>
                        <a:rPr lang="en-US" sz="800">
                          <a:effectLst/>
                        </a:rPr>
                        <a:t>Opportunity to Participate in Treatment </a:t>
                      </a:r>
                    </a:p>
                  </a:txBody>
                  <a:tcPr/>
                </a:tc>
                <a:tc>
                  <a:txBody>
                    <a:bodyPr/>
                    <a:lstStyle/>
                    <a:p>
                      <a:pPr algn="ctr" rtl="0" fontAlgn="base"/>
                      <a:r>
                        <a:rPr lang="en-US" sz="800">
                          <a:effectLst/>
                        </a:rPr>
                        <a:t>37 </a:t>
                      </a:r>
                    </a:p>
                  </a:txBody>
                  <a:tcPr/>
                </a:tc>
                <a:tc>
                  <a:txBody>
                    <a:bodyPr/>
                    <a:lstStyle/>
                    <a:p>
                      <a:pPr algn="ctr" rtl="0" fontAlgn="base"/>
                      <a:r>
                        <a:rPr lang="en-US" sz="800">
                          <a:effectLst/>
                        </a:rPr>
                        <a:t>84.1% </a:t>
                      </a:r>
                    </a:p>
                  </a:txBody>
                  <a:tcPr/>
                </a:tc>
                <a:tc>
                  <a:txBody>
                    <a:bodyPr/>
                    <a:lstStyle/>
                    <a:p>
                      <a:pPr algn="ctr" rtl="0" fontAlgn="base"/>
                      <a:r>
                        <a:rPr lang="en-US" sz="800">
                          <a:effectLst/>
                        </a:rPr>
                        <a:t>7 </a:t>
                      </a:r>
                    </a:p>
                  </a:txBody>
                  <a:tcPr/>
                </a:tc>
                <a:tc>
                  <a:txBody>
                    <a:bodyPr/>
                    <a:lstStyle/>
                    <a:p>
                      <a:pPr algn="ctr" rtl="0" fontAlgn="base"/>
                      <a:r>
                        <a:rPr lang="en-US" sz="800">
                          <a:effectLst/>
                        </a:rPr>
                        <a:t>15.9% </a:t>
                      </a:r>
                    </a:p>
                  </a:txBody>
                  <a:tcPr/>
                </a:tc>
                <a:extLst>
                  <a:ext uri="{0D108BD9-81ED-4DB2-BD59-A6C34878D82A}">
                    <a16:rowId xmlns:a16="http://schemas.microsoft.com/office/drawing/2014/main" val="2269368859"/>
                  </a:ext>
                </a:extLst>
              </a:tr>
              <a:tr h="240284">
                <a:tc>
                  <a:txBody>
                    <a:bodyPr/>
                    <a:lstStyle/>
                    <a:p>
                      <a:pPr rtl="0" fontAlgn="base"/>
                      <a:r>
                        <a:rPr lang="en-US" sz="800">
                          <a:effectLst/>
                        </a:rPr>
                        <a:t>Supervisor Teaching Style </a:t>
                      </a:r>
                    </a:p>
                  </a:txBody>
                  <a:tcPr/>
                </a:tc>
                <a:tc>
                  <a:txBody>
                    <a:bodyPr/>
                    <a:lstStyle/>
                    <a:p>
                      <a:pPr algn="ctr" rtl="0" fontAlgn="base"/>
                      <a:r>
                        <a:rPr lang="en-US" sz="800">
                          <a:effectLst/>
                        </a:rPr>
                        <a:t>34 </a:t>
                      </a:r>
                    </a:p>
                  </a:txBody>
                  <a:tcPr/>
                </a:tc>
                <a:tc>
                  <a:txBody>
                    <a:bodyPr/>
                    <a:lstStyle/>
                    <a:p>
                      <a:pPr algn="ctr" rtl="0" fontAlgn="base"/>
                      <a:r>
                        <a:rPr lang="en-US" sz="800">
                          <a:effectLst/>
                        </a:rPr>
                        <a:t>77.3% </a:t>
                      </a:r>
                    </a:p>
                  </a:txBody>
                  <a:tcPr/>
                </a:tc>
                <a:tc>
                  <a:txBody>
                    <a:bodyPr/>
                    <a:lstStyle/>
                    <a:p>
                      <a:pPr algn="ctr" rtl="0" fontAlgn="base"/>
                      <a:r>
                        <a:rPr lang="en-US" sz="800">
                          <a:effectLst/>
                        </a:rPr>
                        <a:t>10 </a:t>
                      </a:r>
                    </a:p>
                  </a:txBody>
                  <a:tcPr/>
                </a:tc>
                <a:tc>
                  <a:txBody>
                    <a:bodyPr/>
                    <a:lstStyle/>
                    <a:p>
                      <a:pPr algn="ctr" rtl="0" fontAlgn="base"/>
                      <a:r>
                        <a:rPr lang="en-US" sz="800">
                          <a:effectLst/>
                        </a:rPr>
                        <a:t>22.7% </a:t>
                      </a:r>
                    </a:p>
                  </a:txBody>
                  <a:tcPr/>
                </a:tc>
                <a:extLst>
                  <a:ext uri="{0D108BD9-81ED-4DB2-BD59-A6C34878D82A}">
                    <a16:rowId xmlns:a16="http://schemas.microsoft.com/office/drawing/2014/main" val="197108836"/>
                  </a:ext>
                </a:extLst>
              </a:tr>
              <a:tr h="240284">
                <a:tc>
                  <a:txBody>
                    <a:bodyPr/>
                    <a:lstStyle/>
                    <a:p>
                      <a:pPr rtl="0" fontAlgn="base"/>
                      <a:r>
                        <a:rPr lang="en-US" sz="800">
                          <a:effectLst/>
                        </a:rPr>
                        <a:t>Freedom to ask Questions </a:t>
                      </a:r>
                    </a:p>
                  </a:txBody>
                  <a:tcPr/>
                </a:tc>
                <a:tc>
                  <a:txBody>
                    <a:bodyPr/>
                    <a:lstStyle/>
                    <a:p>
                      <a:pPr algn="ctr" rtl="0" fontAlgn="base"/>
                      <a:r>
                        <a:rPr lang="en-US" sz="800">
                          <a:effectLst/>
                        </a:rPr>
                        <a:t>39 </a:t>
                      </a:r>
                    </a:p>
                  </a:txBody>
                  <a:tcPr/>
                </a:tc>
                <a:tc>
                  <a:txBody>
                    <a:bodyPr/>
                    <a:lstStyle/>
                    <a:p>
                      <a:pPr algn="ctr" rtl="0" fontAlgn="base"/>
                      <a:r>
                        <a:rPr lang="en-US" sz="800">
                          <a:effectLst/>
                        </a:rPr>
                        <a:t>90.7% </a:t>
                      </a:r>
                    </a:p>
                  </a:txBody>
                  <a:tcPr/>
                </a:tc>
                <a:tc>
                  <a:txBody>
                    <a:bodyPr/>
                    <a:lstStyle/>
                    <a:p>
                      <a:pPr algn="ctr" rtl="0" fontAlgn="base"/>
                      <a:r>
                        <a:rPr lang="en-US" sz="800">
                          <a:effectLst/>
                        </a:rPr>
                        <a:t>4 </a:t>
                      </a:r>
                    </a:p>
                  </a:txBody>
                  <a:tcPr/>
                </a:tc>
                <a:tc>
                  <a:txBody>
                    <a:bodyPr/>
                    <a:lstStyle/>
                    <a:p>
                      <a:pPr algn="ctr" rtl="0" fontAlgn="base"/>
                      <a:r>
                        <a:rPr lang="en-US" sz="800">
                          <a:effectLst/>
                        </a:rPr>
                        <a:t>9.3% </a:t>
                      </a:r>
                    </a:p>
                  </a:txBody>
                  <a:tcPr/>
                </a:tc>
                <a:extLst>
                  <a:ext uri="{0D108BD9-81ED-4DB2-BD59-A6C34878D82A}">
                    <a16:rowId xmlns:a16="http://schemas.microsoft.com/office/drawing/2014/main" val="3655418167"/>
                  </a:ext>
                </a:extLst>
              </a:tr>
              <a:tr h="240284">
                <a:tc>
                  <a:txBody>
                    <a:bodyPr/>
                    <a:lstStyle/>
                    <a:p>
                      <a:pPr rtl="0" fontAlgn="base"/>
                      <a:r>
                        <a:rPr lang="en-US" sz="800">
                          <a:effectLst/>
                        </a:rPr>
                        <a:t>Resources at Site </a:t>
                      </a:r>
                    </a:p>
                  </a:txBody>
                  <a:tcPr/>
                </a:tc>
                <a:tc>
                  <a:txBody>
                    <a:bodyPr/>
                    <a:lstStyle/>
                    <a:p>
                      <a:pPr algn="ctr" rtl="0" fontAlgn="base"/>
                      <a:r>
                        <a:rPr lang="en-US" sz="800">
                          <a:effectLst/>
                        </a:rPr>
                        <a:t>36 </a:t>
                      </a:r>
                    </a:p>
                  </a:txBody>
                  <a:tcPr/>
                </a:tc>
                <a:tc>
                  <a:txBody>
                    <a:bodyPr/>
                    <a:lstStyle/>
                    <a:p>
                      <a:pPr algn="ctr" rtl="0" fontAlgn="base"/>
                      <a:r>
                        <a:rPr lang="en-US" sz="800">
                          <a:effectLst/>
                        </a:rPr>
                        <a:t>85.7% </a:t>
                      </a:r>
                    </a:p>
                  </a:txBody>
                  <a:tcPr/>
                </a:tc>
                <a:tc>
                  <a:txBody>
                    <a:bodyPr/>
                    <a:lstStyle/>
                    <a:p>
                      <a:pPr algn="ctr" rtl="0" fontAlgn="base"/>
                      <a:r>
                        <a:rPr lang="en-US" sz="800">
                          <a:effectLst/>
                        </a:rPr>
                        <a:t>6 </a:t>
                      </a:r>
                    </a:p>
                  </a:txBody>
                  <a:tcPr/>
                </a:tc>
                <a:tc>
                  <a:txBody>
                    <a:bodyPr/>
                    <a:lstStyle/>
                    <a:p>
                      <a:pPr algn="ctr" rtl="0" fontAlgn="base"/>
                      <a:r>
                        <a:rPr lang="en-US" sz="800">
                          <a:effectLst/>
                        </a:rPr>
                        <a:t>14.3% </a:t>
                      </a:r>
                    </a:p>
                  </a:txBody>
                  <a:tcPr/>
                </a:tc>
                <a:extLst>
                  <a:ext uri="{0D108BD9-81ED-4DB2-BD59-A6C34878D82A}">
                    <a16:rowId xmlns:a16="http://schemas.microsoft.com/office/drawing/2014/main" val="2646605404"/>
                  </a:ext>
                </a:extLst>
              </a:tr>
            </a:tbl>
          </a:graphicData>
        </a:graphic>
      </p:graphicFrame>
      <p:sp>
        <p:nvSpPr>
          <p:cNvPr id="12" name="TextBox 11">
            <a:extLst>
              <a:ext uri="{FF2B5EF4-FFF2-40B4-BE49-F238E27FC236}">
                <a16:creationId xmlns:a16="http://schemas.microsoft.com/office/drawing/2014/main" id="{A3040987-2726-4EC1-AA84-1065E8D0440E}"/>
              </a:ext>
            </a:extLst>
          </p:cNvPr>
          <p:cNvSpPr txBox="1"/>
          <p:nvPr/>
        </p:nvSpPr>
        <p:spPr>
          <a:xfrm>
            <a:off x="10742164" y="5030316"/>
            <a:ext cx="4386625" cy="203132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900" dirty="0">
                <a:latin typeface="Gill Sans MT"/>
              </a:rPr>
              <a:t>Based on the need for information examining students' Pediatric Level I Fieldwork experiences, a survey was developed, implemented, and results were examined for past and present UMMC occupational therapy students. Participants reported a desire for patient simulation, knowledge of treatment techniques, as well as student expectations prior to the experience. Anxiety was primarily driven by fear of being asked knowledge-based questions. Timely feedback, open communication, and explanation of rationale from the supervising therapist had the greatest influence on increased comfortability and a positive fieldwork experience. Negative experiences were often associated with individuals who had multiple supervisors, lack of communication, fieldwork grading discrepancies or a question of the supervisor’s clinical competence. Future research studies should focus on the benefit of patient simulation and implementation of techniques prior to Level I Pediatric Fieldwork. Ways in which to communicate and establish student, as well as supervisor, expectations would also be beneficial. </a:t>
            </a:r>
            <a:r>
              <a:rPr lang="en-US" sz="900" dirty="0">
                <a:latin typeface="Gill Sans MT"/>
                <a:cs typeface="Times New Roman"/>
              </a:rPr>
              <a:t> </a:t>
            </a:r>
            <a:endParaRPr lang="en-US" sz="900" dirty="0">
              <a:latin typeface="Gill Sans MT"/>
            </a:endParaRPr>
          </a:p>
        </p:txBody>
      </p:sp>
      <p:sp>
        <p:nvSpPr>
          <p:cNvPr id="13" name="TextBox 12">
            <a:extLst>
              <a:ext uri="{FF2B5EF4-FFF2-40B4-BE49-F238E27FC236}">
                <a16:creationId xmlns:a16="http://schemas.microsoft.com/office/drawing/2014/main" id="{CD82F15B-1FD5-46E1-9438-7A7BF96E269E}"/>
              </a:ext>
            </a:extLst>
          </p:cNvPr>
          <p:cNvSpPr txBox="1"/>
          <p:nvPr/>
        </p:nvSpPr>
        <p:spPr>
          <a:xfrm>
            <a:off x="10746518" y="7341189"/>
            <a:ext cx="4392120" cy="50783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lgn="just">
              <a:buFont typeface="Wingdings"/>
              <a:buChar char="Ø"/>
            </a:pPr>
            <a:r>
              <a:rPr lang="en-US" sz="900">
                <a:latin typeface="Gill Sans MT"/>
                <a:ea typeface="+mn-lt"/>
                <a:cs typeface="+mn-lt"/>
              </a:rPr>
              <a:t>Potential recall bias </a:t>
            </a:r>
            <a:endParaRPr lang="en-US"/>
          </a:p>
          <a:p>
            <a:pPr marL="171450" indent="-171450" algn="just">
              <a:buFont typeface="Wingdings"/>
              <a:buChar char="Ø"/>
            </a:pPr>
            <a:r>
              <a:rPr lang="en-US" sz="900">
                <a:latin typeface="Gill Sans MT"/>
                <a:ea typeface="+mn-lt"/>
                <a:cs typeface="+mn-lt"/>
              </a:rPr>
              <a:t>Use of an original survey with possible unclear or ambiguous questions</a:t>
            </a:r>
            <a:endParaRPr lang="en-US" sz="900">
              <a:latin typeface="Gill Sans MT"/>
              <a:ea typeface="+mn-lt"/>
              <a:cs typeface="Times New Roman"/>
            </a:endParaRPr>
          </a:p>
          <a:p>
            <a:pPr marL="171450" indent="-171450" algn="just">
              <a:buFont typeface="Wingdings"/>
              <a:buChar char="Ø"/>
            </a:pPr>
            <a:r>
              <a:rPr lang="en-US" sz="900">
                <a:latin typeface="Gill Sans MT"/>
                <a:ea typeface="+mn-lt"/>
                <a:cs typeface="+mn-lt"/>
              </a:rPr>
              <a:t>Potential non-response bias</a:t>
            </a:r>
            <a:endParaRPr lang="en-US">
              <a:latin typeface="Gill Sans MT"/>
              <a:ea typeface="+mn-lt"/>
              <a:cs typeface="+mn-lt"/>
            </a:endParaRPr>
          </a:p>
        </p:txBody>
      </p:sp>
      <p:cxnSp>
        <p:nvCxnSpPr>
          <p:cNvPr id="5" name="Straight Arrow Connector 4">
            <a:extLst>
              <a:ext uri="{FF2B5EF4-FFF2-40B4-BE49-F238E27FC236}">
                <a16:creationId xmlns:a16="http://schemas.microsoft.com/office/drawing/2014/main" id="{A330ED5D-A740-4D09-937D-1088180AED19}"/>
              </a:ext>
            </a:extLst>
          </p:cNvPr>
          <p:cNvCxnSpPr/>
          <p:nvPr/>
        </p:nvCxnSpPr>
        <p:spPr>
          <a:xfrm>
            <a:off x="10532484" y="2738544"/>
            <a:ext cx="47795" cy="7326884"/>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85276667-B7B8-4AEA-80BD-4F843DD02E1E}"/>
              </a:ext>
            </a:extLst>
          </p:cNvPr>
          <p:cNvCxnSpPr/>
          <p:nvPr/>
        </p:nvCxnSpPr>
        <p:spPr>
          <a:xfrm flipH="1">
            <a:off x="4871326" y="2740278"/>
            <a:ext cx="68773" cy="732486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43A446C-4763-411C-A4D1-3BCF130BB61C}"/>
              </a:ext>
            </a:extLst>
          </p:cNvPr>
          <p:cNvSpPr txBox="1"/>
          <p:nvPr/>
        </p:nvSpPr>
        <p:spPr>
          <a:xfrm>
            <a:off x="348410" y="9790196"/>
            <a:ext cx="434765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a:latin typeface="Gill Sans MT"/>
                <a:cs typeface="Times New Roman"/>
              </a:rPr>
              <a:t>REFERENCES ARE AVAILBLE UPON REQUEST.  </a:t>
            </a:r>
            <a:endParaRPr lang="en-US"/>
          </a:p>
        </p:txBody>
      </p:sp>
      <p:sp>
        <p:nvSpPr>
          <p:cNvPr id="11" name="TextBox 10">
            <a:extLst>
              <a:ext uri="{FF2B5EF4-FFF2-40B4-BE49-F238E27FC236}">
                <a16:creationId xmlns:a16="http://schemas.microsoft.com/office/drawing/2014/main" id="{76919DFF-5878-471B-9A59-CD19EEAB3182}"/>
              </a:ext>
            </a:extLst>
          </p:cNvPr>
          <p:cNvSpPr txBox="1"/>
          <p:nvPr/>
        </p:nvSpPr>
        <p:spPr>
          <a:xfrm>
            <a:off x="10753299" y="2999688"/>
            <a:ext cx="438755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900">
                <a:latin typeface="Gill Sans MT"/>
                <a:ea typeface="+mn-lt"/>
                <a:cs typeface="+mn-lt"/>
              </a:rPr>
              <a:t>This descriptive study utilized a cross-sectional design to collect quantitative and qualitative data using an electronic survey. </a:t>
            </a:r>
            <a:r>
              <a:rPr lang="en" sz="900">
                <a:latin typeface="Gill Sans MT"/>
                <a:ea typeface="+mn-lt"/>
                <a:cs typeface="+mn-lt"/>
              </a:rPr>
              <a:t>The survey consisted of 28 questions with several sub-questions regarding Level I Fieldwork expectations and perceptions following the experience. The 44 </a:t>
            </a:r>
            <a:r>
              <a:rPr lang="en-US" sz="900">
                <a:latin typeface="Gill Sans MT"/>
                <a:ea typeface="+mn-lt"/>
                <a:cs typeface="+mn-lt"/>
              </a:rPr>
              <a:t>participants in the study were current students in the MOT or OTD class and graduates of the UMMC Occupational Therapy Class of 2019 all of whom who completed a Pediatric Level I Fieldwork. Quantitative data </a:t>
            </a:r>
            <a:r>
              <a:rPr lang="en" sz="900">
                <a:latin typeface="Gill Sans MT"/>
                <a:ea typeface="+mn-lt"/>
                <a:cs typeface="+mn-lt"/>
              </a:rPr>
              <a:t>was analyzed from the completed electronic surveys using Statistical Package for the Social Sciences (SPSS) version 24.0.</a:t>
            </a:r>
            <a:r>
              <a:rPr lang="en" sz="900">
                <a:ea typeface="+mn-lt"/>
                <a:cs typeface="+mn-lt"/>
              </a:rPr>
              <a:t> while qualitative</a:t>
            </a:r>
            <a:r>
              <a:rPr lang="en" sz="900">
                <a:latin typeface="Gill Sans MT"/>
                <a:ea typeface="+mn-lt"/>
                <a:cs typeface="+mn-lt"/>
              </a:rPr>
              <a:t> data was coded and analyzed to develop common themes in order to strengthen the quantitative information. Descriptive statistical analysis and crosstabulations were utilized to report information to generate a description of the perceptions of UMMC students related to the Level I Fieldwork experience.</a:t>
            </a:r>
            <a:endParaRPr lang="en-US"/>
          </a:p>
        </p:txBody>
      </p:sp>
      <p:pic>
        <p:nvPicPr>
          <p:cNvPr id="14" name="Picture 14" descr="A close up of a sign&#10;&#10;Description generated with very high confidence">
            <a:extLst>
              <a:ext uri="{FF2B5EF4-FFF2-40B4-BE49-F238E27FC236}">
                <a16:creationId xmlns:a16="http://schemas.microsoft.com/office/drawing/2014/main" id="{AC93D03B-A285-4E75-B3E7-5123747D02A1}"/>
              </a:ext>
            </a:extLst>
          </p:cNvPr>
          <p:cNvPicPr>
            <a:picLocks noChangeAspect="1"/>
          </p:cNvPicPr>
          <p:nvPr/>
        </p:nvPicPr>
        <p:blipFill>
          <a:blip r:embed="rId2"/>
          <a:stretch>
            <a:fillRect/>
          </a:stretch>
        </p:blipFill>
        <p:spPr>
          <a:xfrm>
            <a:off x="838379" y="1327021"/>
            <a:ext cx="625190" cy="686663"/>
          </a:xfrm>
          <a:prstGeom prst="rect">
            <a:avLst/>
          </a:prstGeom>
        </p:spPr>
      </p:pic>
      <p:pic>
        <p:nvPicPr>
          <p:cNvPr id="30" name="Picture 14" descr="A close up of a sign&#10;&#10;Description generated with very high confidence">
            <a:extLst>
              <a:ext uri="{FF2B5EF4-FFF2-40B4-BE49-F238E27FC236}">
                <a16:creationId xmlns:a16="http://schemas.microsoft.com/office/drawing/2014/main" id="{CF79F4E9-4503-4BDF-A0C2-C3BDAE2FA691}"/>
              </a:ext>
            </a:extLst>
          </p:cNvPr>
          <p:cNvPicPr>
            <a:picLocks noChangeAspect="1"/>
          </p:cNvPicPr>
          <p:nvPr/>
        </p:nvPicPr>
        <p:blipFill>
          <a:blip r:embed="rId2"/>
          <a:stretch>
            <a:fillRect/>
          </a:stretch>
        </p:blipFill>
        <p:spPr>
          <a:xfrm>
            <a:off x="14068419" y="1327068"/>
            <a:ext cx="625190" cy="686663"/>
          </a:xfrm>
          <a:prstGeom prst="rect">
            <a:avLst/>
          </a:prstGeom>
        </p:spPr>
      </p:pic>
    </p:spTree>
    <p:extLst>
      <p:ext uri="{BB962C8B-B14F-4D97-AF65-F5344CB8AC3E}">
        <p14:creationId xmlns:p14="http://schemas.microsoft.com/office/powerpoint/2010/main" val="103500928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FE89C03D924E4785A4B73392027C7C" ma:contentTypeVersion="12" ma:contentTypeDescription="Create a new document." ma:contentTypeScope="" ma:versionID="283a5a0b8da366952847a5aa32bbb670">
  <xsd:schema xmlns:xsd="http://www.w3.org/2001/XMLSchema" xmlns:xs="http://www.w3.org/2001/XMLSchema" xmlns:p="http://schemas.microsoft.com/office/2006/metadata/properties" xmlns:ns2="eefd71fb-cd1e-4b3e-bf10-b82e4ee252ee" xmlns:ns3="6bd5a382-dcd6-468e-842b-c430894210de" targetNamespace="http://schemas.microsoft.com/office/2006/metadata/properties" ma:root="true" ma:fieldsID="63edfa48db60d23b34fede92c312bf41" ns2:_="" ns3:_="">
    <xsd:import namespace="eefd71fb-cd1e-4b3e-bf10-b82e4ee252ee"/>
    <xsd:import namespace="6bd5a382-dcd6-468e-842b-c430894210d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fd71fb-cd1e-4b3e-bf10-b82e4ee25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d5a382-dcd6-468e-842b-c430894210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402508-63F3-4FD1-BD5B-0C3E4BCFD7E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EF1ECBE-EC19-4C9C-B641-EE84A7F18C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fd71fb-cd1e-4b3e-bf10-b82e4ee252ee"/>
    <ds:schemaRef ds:uri="6bd5a382-dcd6-468e-842b-c43089421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994B9B-141C-4547-B507-D44E4F7588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Dividend</vt:lpstr>
      <vt:lpstr>Satisfaction with Pediatric Level I Fieldwork  Baugh, B., OTS, Brogle, K., OTS, Olinger, C., OTS, Richardson, M., OTS, Smith, S., OTS, WalTon, N., OTS, Street, L., PhD, OTR/L, and Ladner, M., DHA, OTR/L Department of Occupational Therapy, School of Health Related Professions, University of Mississippi Medical Center, Jackson, 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21</cp:revision>
  <dcterms:created xsi:type="dcterms:W3CDTF">2020-04-07T21:38:56Z</dcterms:created>
  <dcterms:modified xsi:type="dcterms:W3CDTF">2020-05-06T17:04:58Z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0x01010067FE89C03D924E4785A4B73392027C7C</vt:lpwstr>
  </property>
</Properties>
</file>